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7" r:id="rId1"/>
  </p:sldMasterIdLst>
  <p:notesMasterIdLst>
    <p:notesMasterId r:id="rId17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7" r:id="rId10"/>
    <p:sldId id="264" r:id="rId11"/>
    <p:sldId id="268" r:id="rId12"/>
    <p:sldId id="269" r:id="rId13"/>
    <p:sldId id="270" r:id="rId14"/>
    <p:sldId id="265" r:id="rId15"/>
    <p:sldId id="266" r:id="rId16"/>
  </p:sldIdLst>
  <p:sldSz cx="12192000" cy="6858000"/>
  <p:notesSz cx="6858000" cy="9144000"/>
  <p:embeddedFontLst>
    <p:embeddedFont>
      <p:font typeface="Roboto" panose="020B0604020202020204" charset="0"/>
      <p:regular r:id="rId18"/>
      <p:bold r:id="rId19"/>
      <p:italic r:id="rId20"/>
      <p:boldItalic r:id="rId21"/>
    </p:embeddedFont>
    <p:embeddedFont>
      <p:font typeface="Calibri" panose="020F0502020204030204" pitchFamily="34" charset="0"/>
      <p:regular r:id="rId22"/>
      <p:bold r:id="rId23"/>
      <p:italic r:id="rId24"/>
      <p:boldItalic r:id="rId2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9" d="100"/>
          <a:sy n="109" d="100"/>
        </p:scale>
        <p:origin x="636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font" Target="fonts/font4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5" Type="http://schemas.openxmlformats.org/officeDocument/2006/relationships/font" Target="fonts/font8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3.fntdata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7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6.fntdata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5.fntdata"/><Relationship Id="rId27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2.jpg>
</file>

<file path=ppt/media/image3.png>
</file>

<file path=ppt/media/image4.pn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Times New Roman"/>
              <a:buNone/>
            </a:pPr>
            <a:fld id="{00000000-1234-1234-1234-123412341234}" type="slidenum">
              <a:rPr lang="en-US" sz="1400" b="0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</a:t>
            </a:fld>
            <a:endParaRPr sz="1400" b="0" i="0" u="none" strike="noStrike" cap="non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62" name="Google Shape;16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95325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63" name="Google Shape;163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g75eedd17d1_0_2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99" name="Google Shape;299;g75eedd17d1_0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g75eedd17d1_0_2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99" name="Google Shape;299;g75eedd17d1_0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78124557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g75eedd17d1_0_2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99" name="Google Shape;299;g75eedd17d1_0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55331226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g75eedd17d1_0_2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99" name="Google Shape;299;g75eedd17d1_0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42785452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g75eedd17d1_0_5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306" name="Google Shape;306;g75eedd17d1_0_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g5dfdcf0df5_0_1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Times New Roman"/>
              <a:buNone/>
            </a:pPr>
            <a:fld id="{00000000-1234-1234-1234-123412341234}" type="slidenum">
              <a:rPr lang="en-US" sz="1400" b="0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15</a:t>
            </a:fld>
            <a:endParaRPr sz="1400" b="0" i="0" u="none" strike="noStrike" cap="non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316" name="Google Shape;316;g5dfdcf0df5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95325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317" name="Google Shape;317;g5dfdcf0df5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Times New Roman"/>
              <a:buNone/>
            </a:pPr>
            <a:fld id="{00000000-1234-1234-1234-123412341234}" type="slidenum">
              <a:rPr lang="en-US" sz="1400" b="1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2</a:t>
            </a:fld>
            <a:endParaRPr sz="1400" b="1" i="0" u="none" strike="noStrike" cap="non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72" name="Google Shape;172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95325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73" name="Google Shape;173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3" name="Google Shape;183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93" name="Google Shape;193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g75eedd17d1_2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24" name="Google Shape;224;g75eedd17d1_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75eedd17d1_2_1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40" name="Google Shape;240;g75eedd17d1_2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g6c98704e0d_0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66" name="Google Shape;266;g6c98704e0d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g75eedd17d1_0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92" name="Google Shape;292;g75eedd17d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g75eedd17d1_0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92" name="Google Shape;292;g75eedd17d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6189913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Пустой слайд">
  <p:cSld name="Пустой слайд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de 3">
  <p:cSld name="Code 3"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9" name="Google Shape;89;p11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90" name="Google Shape;90;p11"/>
          <p:cNvSpPr txBox="1">
            <a:spLocks noGrp="1"/>
          </p:cNvSpPr>
          <p:nvPr>
            <p:ph type="body" idx="1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91" name="Google Shape;91;p11"/>
          <p:cNvSpPr txBox="1">
            <a:spLocks noGrp="1"/>
          </p:cNvSpPr>
          <p:nvPr>
            <p:ph type="body" idx="2"/>
          </p:nvPr>
        </p:nvSpPr>
        <p:spPr>
          <a:xfrm>
            <a:off x="719667" y="1716199"/>
            <a:ext cx="10752667" cy="14457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1969"/>
              <a:buNone/>
              <a:defRPr/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92" name="Google Shape;92;p11"/>
          <p:cNvSpPr txBox="1">
            <a:spLocks noGrp="1"/>
          </p:cNvSpPr>
          <p:nvPr>
            <p:ph type="body" idx="3"/>
          </p:nvPr>
        </p:nvSpPr>
        <p:spPr>
          <a:xfrm>
            <a:off x="719138" y="3606800"/>
            <a:ext cx="10753725" cy="2733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latin typeface="Calibri"/>
                <a:ea typeface="Calibri"/>
                <a:cs typeface="Calibri"/>
                <a:sym typeface="Calibri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de 4">
  <p:cSld name="Code 4"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4" name="Google Shape;94;p12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95" name="Google Shape;95;p12"/>
          <p:cNvSpPr txBox="1">
            <a:spLocks noGrp="1"/>
          </p:cNvSpPr>
          <p:nvPr>
            <p:ph type="body" idx="1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96" name="Google Shape;96;p12"/>
          <p:cNvSpPr txBox="1">
            <a:spLocks noGrp="1"/>
          </p:cNvSpPr>
          <p:nvPr>
            <p:ph type="body" idx="2"/>
          </p:nvPr>
        </p:nvSpPr>
        <p:spPr>
          <a:xfrm>
            <a:off x="719138" y="1838036"/>
            <a:ext cx="10753726" cy="4535777"/>
          </a:xfrm>
          <a:prstGeom prst="rect">
            <a:avLst/>
          </a:prstGeom>
          <a:solidFill>
            <a:srgbClr val="3F3F3F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Переход на live-coding">
  <p:cSld name="Переход на live-coding"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8" name="Google Shape;98;p13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99" name="Google Shape;99;p13"/>
          <p:cNvSpPr txBox="1"/>
          <p:nvPr/>
        </p:nvSpPr>
        <p:spPr>
          <a:xfrm>
            <a:off x="2707893" y="1341406"/>
            <a:ext cx="6776215" cy="39395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000" b="1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rPr>
              <a:t>LIVE</a:t>
            </a:r>
            <a:endParaRPr sz="25000" b="1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00" name="Google Shape;100;p13"/>
          <p:cNvSpPr txBox="1">
            <a:spLocks noGrp="1"/>
          </p:cNvSpPr>
          <p:nvPr>
            <p:ph type="body" idx="1"/>
          </p:nvPr>
        </p:nvSpPr>
        <p:spPr>
          <a:xfrm>
            <a:off x="0" y="3019425"/>
            <a:ext cx="12192000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venir"/>
              <a:buNone/>
              <a:defRPr sz="3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419100" algn="ctr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000"/>
              <a:buChar char="•"/>
              <a:defRPr sz="3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419100" algn="ctr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000"/>
              <a:buChar char="•"/>
              <a:defRPr sz="3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419100" algn="ctr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000"/>
              <a:buChar char="•"/>
              <a:defRPr sz="3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419100" algn="ctr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000"/>
              <a:buChar char="•"/>
              <a:defRPr sz="3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писок литературы">
  <p:cSld name="Список литературы"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" name="Google Shape;102;p14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03" name="Google Shape;103;p14"/>
          <p:cNvSpPr txBox="1">
            <a:spLocks noGrp="1"/>
          </p:cNvSpPr>
          <p:nvPr>
            <p:ph type="body" idx="1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04" name="Google Shape;104;p14"/>
          <p:cNvSpPr txBox="1">
            <a:spLocks noGrp="1"/>
          </p:cNvSpPr>
          <p:nvPr>
            <p:ph type="body" idx="2"/>
          </p:nvPr>
        </p:nvSpPr>
        <p:spPr>
          <a:xfrm>
            <a:off x="719138" y="1818640"/>
            <a:ext cx="10753725" cy="45218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55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40CDD0"/>
              </a:buClr>
              <a:buSzPts val="2000"/>
              <a:buFont typeface="Noto Sans Symbols"/>
              <a:buChar char="▪"/>
              <a:defRPr sz="2000"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Изображение">
  <p:cSld name="Изображение">
    <p:bg>
      <p:bgPr>
        <a:solidFill>
          <a:schemeClr val="lt1"/>
        </a:solidFill>
        <a:effectLst/>
      </p:bgPr>
    </p:bg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15"/>
          <p:cNvSpPr>
            <a:spLocks noGrp="1"/>
          </p:cNvSpPr>
          <p:nvPr>
            <p:ph type="pic" idx="2"/>
          </p:nvPr>
        </p:nvSpPr>
        <p:spPr>
          <a:xfrm>
            <a:off x="1" y="1"/>
            <a:ext cx="12192000" cy="685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1969"/>
              <a:buFont typeface="Arial"/>
              <a:buChar char="•"/>
              <a:defRPr sz="1969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687"/>
              <a:buFont typeface="Arial"/>
              <a:buChar char="•"/>
              <a:defRPr sz="1687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406"/>
              <a:buFont typeface="Arial"/>
              <a:buChar char="•"/>
              <a:defRPr sz="140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труктура презентации">
  <p:cSld name="Структура презентации">
    <p:bg>
      <p:bgPr>
        <a:solidFill>
          <a:srgbClr val="FEFEFE"/>
        </a:solidFill>
        <a:effectLst/>
      </p:bgPr>
    </p:bg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8" name="Google Shape;108;p16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9525" y="-2802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09" name="Google Shape;109;p16"/>
          <p:cNvSpPr/>
          <p:nvPr/>
        </p:nvSpPr>
        <p:spPr>
          <a:xfrm>
            <a:off x="1490789" y="1864920"/>
            <a:ext cx="3886714" cy="1061885"/>
          </a:xfrm>
          <a:prstGeom prst="homePlate">
            <a:avLst>
              <a:gd name="adj" fmla="val 50000"/>
            </a:avLst>
          </a:prstGeom>
          <a:solidFill>
            <a:srgbClr val="40CDD0"/>
          </a:solidFill>
          <a:ln>
            <a:noFill/>
          </a:ln>
          <a:effectLst>
            <a:outerShdw blurRad="50800" dist="38100" dir="5400000" algn="t" rotWithShape="0">
              <a:srgbClr val="000000">
                <a:alpha val="29803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182563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500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10" name="Google Shape;110;p16"/>
          <p:cNvSpPr/>
          <p:nvPr/>
        </p:nvSpPr>
        <p:spPr>
          <a:xfrm>
            <a:off x="1490788" y="3445248"/>
            <a:ext cx="3886715" cy="1061885"/>
          </a:xfrm>
          <a:prstGeom prst="homePlate">
            <a:avLst>
              <a:gd name="adj" fmla="val 50000"/>
            </a:avLst>
          </a:prstGeom>
          <a:solidFill>
            <a:srgbClr val="83DFE1">
              <a:alpha val="40000"/>
            </a:srgbClr>
          </a:solidFill>
          <a:ln>
            <a:noFill/>
          </a:ln>
          <a:effectLst>
            <a:outerShdw blurRad="50800" dist="38100" dir="5400000" algn="t" rotWithShape="0">
              <a:srgbClr val="000000">
                <a:alpha val="29803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18256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500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11" name="Google Shape;111;p16"/>
          <p:cNvSpPr/>
          <p:nvPr/>
        </p:nvSpPr>
        <p:spPr>
          <a:xfrm>
            <a:off x="1479660" y="5025576"/>
            <a:ext cx="3886715" cy="1061885"/>
          </a:xfrm>
          <a:prstGeom prst="homePlate">
            <a:avLst>
              <a:gd name="adj" fmla="val 50000"/>
            </a:avLst>
          </a:prstGeom>
          <a:solidFill>
            <a:srgbClr val="83DFE1">
              <a:alpha val="40000"/>
            </a:srgbClr>
          </a:solidFill>
          <a:ln>
            <a:noFill/>
          </a:ln>
          <a:effectLst>
            <a:outerShdw blurRad="50800" dist="38100" dir="5400000" algn="t" rotWithShape="0">
              <a:srgbClr val="000000">
                <a:alpha val="29803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18256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500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12" name="Google Shape;112;p16"/>
          <p:cNvSpPr txBox="1">
            <a:spLocks noGrp="1"/>
          </p:cNvSpPr>
          <p:nvPr>
            <p:ph type="body" idx="1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13" name="Google Shape;113;p16"/>
          <p:cNvSpPr txBox="1">
            <a:spLocks noGrp="1"/>
          </p:cNvSpPr>
          <p:nvPr>
            <p:ph type="body" idx="2"/>
          </p:nvPr>
        </p:nvSpPr>
        <p:spPr>
          <a:xfrm>
            <a:off x="6017342" y="1864920"/>
            <a:ext cx="5456048" cy="29934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55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40CDD0"/>
              </a:buClr>
              <a:buSzPts val="2000"/>
              <a:buFont typeface="Calibri"/>
              <a:buAutoNum type="arabicPeriod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14" name="Google Shape;114;p16"/>
          <p:cNvSpPr txBox="1">
            <a:spLocks noGrp="1"/>
          </p:cNvSpPr>
          <p:nvPr>
            <p:ph type="body" idx="3"/>
          </p:nvPr>
        </p:nvSpPr>
        <p:spPr>
          <a:xfrm>
            <a:off x="1589088" y="2058988"/>
            <a:ext cx="3343130" cy="6651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15" name="Google Shape;115;p16"/>
          <p:cNvSpPr txBox="1">
            <a:spLocks noGrp="1"/>
          </p:cNvSpPr>
          <p:nvPr>
            <p:ph type="body" idx="4"/>
          </p:nvPr>
        </p:nvSpPr>
        <p:spPr>
          <a:xfrm>
            <a:off x="1589088" y="3643610"/>
            <a:ext cx="3343130" cy="6651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16" name="Google Shape;116;p16"/>
          <p:cNvSpPr txBox="1">
            <a:spLocks noGrp="1"/>
          </p:cNvSpPr>
          <p:nvPr>
            <p:ph type="body" idx="5"/>
          </p:nvPr>
        </p:nvSpPr>
        <p:spPr>
          <a:xfrm>
            <a:off x="1589088" y="5223937"/>
            <a:ext cx="3343130" cy="6651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82">
          <p15:clr>
            <a:srgbClr val="FBAE40"/>
          </p15:clr>
        </p15:guide>
        <p15:guide id="2" orient="horz" pos="686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Два списка">
  <p:cSld name="Два списка">
    <p:bg>
      <p:bgPr>
        <a:solidFill>
          <a:srgbClr val="FEFEFE"/>
        </a:solidFill>
        <a:effectLst/>
      </p:bgPr>
    </p:bg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8" name="Google Shape;118;p17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9525" y="-2802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19" name="Google Shape;119;p17"/>
          <p:cNvSpPr txBox="1">
            <a:spLocks noGrp="1"/>
          </p:cNvSpPr>
          <p:nvPr>
            <p:ph type="body" idx="1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0" name="Google Shape;120;p17"/>
          <p:cNvSpPr txBox="1">
            <a:spLocks noGrp="1"/>
          </p:cNvSpPr>
          <p:nvPr>
            <p:ph type="body" idx="2"/>
          </p:nvPr>
        </p:nvSpPr>
        <p:spPr>
          <a:xfrm>
            <a:off x="719666" y="1911102"/>
            <a:ext cx="4988407" cy="43603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55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40CDD0"/>
              </a:buClr>
              <a:buSzPts val="2000"/>
              <a:buFont typeface="Noto Sans Symbols"/>
              <a:buChar char="▪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1" name="Google Shape;121;p17"/>
          <p:cNvSpPr txBox="1">
            <a:spLocks noGrp="1"/>
          </p:cNvSpPr>
          <p:nvPr>
            <p:ph type="body" idx="3"/>
          </p:nvPr>
        </p:nvSpPr>
        <p:spPr>
          <a:xfrm>
            <a:off x="6460595" y="1911102"/>
            <a:ext cx="4988407" cy="43603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55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40CDD0"/>
              </a:buClr>
              <a:buSzPts val="2000"/>
              <a:buFont typeface="Noto Sans Symbols"/>
              <a:buChar char="▪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82">
          <p15:clr>
            <a:srgbClr val="FBAE40"/>
          </p15:clr>
        </p15:guide>
        <p15:guide id="2" orient="horz" pos="686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крывающий и контакты">
  <p:cSld name="Закрывающий и контакты"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3" name="Google Shape;123;p18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24" name="Google Shape;124;p18"/>
          <p:cNvSpPr/>
          <p:nvPr/>
        </p:nvSpPr>
        <p:spPr>
          <a:xfrm>
            <a:off x="-1" y="4656359"/>
            <a:ext cx="12192000" cy="2230216"/>
          </a:xfrm>
          <a:prstGeom prst="rect">
            <a:avLst/>
          </a:prstGeom>
          <a:gradFill>
            <a:gsLst>
              <a:gs pos="0">
                <a:srgbClr val="3C46B9">
                  <a:alpha val="27843"/>
                </a:srgbClr>
              </a:gs>
              <a:gs pos="49000">
                <a:srgbClr val="262E78">
                  <a:alpha val="60784"/>
                </a:srgbClr>
              </a:gs>
              <a:gs pos="100000">
                <a:srgbClr val="00756F">
                  <a:alpha val="5686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5" name="Google Shape;125;p18"/>
          <p:cNvSpPr/>
          <p:nvPr/>
        </p:nvSpPr>
        <p:spPr>
          <a:xfrm>
            <a:off x="0" y="3425"/>
            <a:ext cx="12192000" cy="1859280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803"/>
                </a:srgbClr>
              </a:gs>
              <a:gs pos="100000">
                <a:srgbClr val="01C3BA">
                  <a:alpha val="4588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6" name="Google Shape;126;p18"/>
          <p:cNvSpPr/>
          <p:nvPr/>
        </p:nvSpPr>
        <p:spPr>
          <a:xfrm>
            <a:off x="3453176" y="5102164"/>
            <a:ext cx="1390823" cy="1391505"/>
          </a:xfrm>
          <a:prstGeom prst="ellipse">
            <a:avLst/>
          </a:prstGeom>
          <a:noFill/>
          <a:ln w="762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58"/>
              <a:buFont typeface="Times New Roman"/>
              <a:buNone/>
            </a:pPr>
            <a:endParaRPr sz="1758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27" name="Google Shape;127;p18"/>
          <p:cNvSpPr txBox="1">
            <a:spLocks noGrp="1"/>
          </p:cNvSpPr>
          <p:nvPr>
            <p:ph type="body" idx="1"/>
          </p:nvPr>
        </p:nvSpPr>
        <p:spPr>
          <a:xfrm>
            <a:off x="0" y="2941319"/>
            <a:ext cx="12191279" cy="6364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>
              <a:lnSpc>
                <a:spcPct val="102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16"/>
              <a:buFont typeface="Arial"/>
              <a:buNone/>
              <a:defRPr sz="3516" b="1" i="0" u="none" strike="noStrike" cap="non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8" name="Google Shape;128;p18"/>
          <p:cNvSpPr>
            <a:spLocks noGrp="1"/>
          </p:cNvSpPr>
          <p:nvPr>
            <p:ph type="pic" idx="2"/>
          </p:nvPr>
        </p:nvSpPr>
        <p:spPr>
          <a:xfrm>
            <a:off x="3480883" y="5120636"/>
            <a:ext cx="1300002" cy="1373033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1969"/>
              <a:buFont typeface="Arial"/>
              <a:buChar char="•"/>
              <a:defRPr sz="1969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687"/>
              <a:buFont typeface="Arial"/>
              <a:buChar char="•"/>
              <a:defRPr sz="1687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406"/>
              <a:buFont typeface="Arial"/>
              <a:buChar char="•"/>
              <a:defRPr sz="140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9" name="Google Shape;129;p18"/>
          <p:cNvSpPr txBox="1">
            <a:spLocks noGrp="1"/>
          </p:cNvSpPr>
          <p:nvPr>
            <p:ph type="body" idx="3"/>
          </p:nvPr>
        </p:nvSpPr>
        <p:spPr>
          <a:xfrm>
            <a:off x="5221032" y="5034486"/>
            <a:ext cx="6555332" cy="5229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164"/>
              <a:buFont typeface="Times New Roman"/>
              <a:buNone/>
              <a:defRPr sz="3164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30" name="Google Shape;130;p18"/>
          <p:cNvSpPr txBox="1">
            <a:spLocks noGrp="1"/>
          </p:cNvSpPr>
          <p:nvPr>
            <p:ph type="body" idx="4"/>
          </p:nvPr>
        </p:nvSpPr>
        <p:spPr>
          <a:xfrm>
            <a:off x="5221032" y="5590125"/>
            <a:ext cx="6555332" cy="3085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  <a:defRPr sz="1617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31" name="Google Shape;131;p18"/>
          <p:cNvSpPr txBox="1">
            <a:spLocks noGrp="1"/>
          </p:cNvSpPr>
          <p:nvPr>
            <p:ph type="body" idx="5"/>
          </p:nvPr>
        </p:nvSpPr>
        <p:spPr>
          <a:xfrm>
            <a:off x="5221032" y="5935296"/>
            <a:ext cx="6555332" cy="3085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  <a:defRPr sz="1617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32" name="Google Shape;132;p18"/>
          <p:cNvSpPr txBox="1">
            <a:spLocks noGrp="1"/>
          </p:cNvSpPr>
          <p:nvPr>
            <p:ph type="body" idx="6"/>
          </p:nvPr>
        </p:nvSpPr>
        <p:spPr>
          <a:xfrm>
            <a:off x="5221032" y="6269802"/>
            <a:ext cx="6555332" cy="3085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  <a:defRPr sz="1617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0_Заголовок и подзаголовок">
  <p:cSld name="10_Заголовок и подзаголовок">
    <p:bg>
      <p:bgPr>
        <a:solidFill>
          <a:srgbClr val="FEFEFE"/>
        </a:solidFill>
        <a:effectLst/>
      </p:bgPr>
    </p:bg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4" name="Google Shape;134;p19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-25276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35" name="Google Shape;135;p19"/>
          <p:cNvSpPr/>
          <p:nvPr/>
        </p:nvSpPr>
        <p:spPr>
          <a:xfrm>
            <a:off x="-1" y="4627784"/>
            <a:ext cx="12192000" cy="2230216"/>
          </a:xfrm>
          <a:prstGeom prst="rect">
            <a:avLst/>
          </a:prstGeom>
          <a:gradFill>
            <a:gsLst>
              <a:gs pos="0">
                <a:srgbClr val="3C46B9">
                  <a:alpha val="27843"/>
                </a:srgbClr>
              </a:gs>
              <a:gs pos="49000">
                <a:srgbClr val="262E78">
                  <a:alpha val="60784"/>
                </a:srgbClr>
              </a:gs>
              <a:gs pos="100000">
                <a:srgbClr val="00756F">
                  <a:alpha val="5686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36" name="Google Shape;136;p19" descr="Пользователь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06957" y="5716005"/>
            <a:ext cx="362003" cy="362003"/>
          </a:xfrm>
          <a:prstGeom prst="rect">
            <a:avLst/>
          </a:prstGeom>
          <a:noFill/>
          <a:ln>
            <a:noFill/>
          </a:ln>
        </p:spPr>
      </p:pic>
      <p:pic>
        <p:nvPicPr>
          <p:cNvPr id="137" name="Google Shape;137;p19" descr="Пользователь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06957" y="6238478"/>
            <a:ext cx="362003" cy="362003"/>
          </a:xfrm>
          <a:prstGeom prst="rect">
            <a:avLst/>
          </a:prstGeom>
          <a:noFill/>
          <a:ln>
            <a:noFill/>
          </a:ln>
        </p:spPr>
      </p:pic>
      <p:sp>
        <p:nvSpPr>
          <p:cNvPr id="138" name="Google Shape;138;p19"/>
          <p:cNvSpPr/>
          <p:nvPr/>
        </p:nvSpPr>
        <p:spPr>
          <a:xfrm>
            <a:off x="0" y="-15336"/>
            <a:ext cx="12192000" cy="1859280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803"/>
                </a:srgbClr>
              </a:gs>
              <a:gs pos="100000">
                <a:srgbClr val="01C3BA">
                  <a:alpha val="4588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39" name="Google Shape;139;p19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4996663" y="411079"/>
            <a:ext cx="2198673" cy="971801"/>
          </a:xfrm>
          <a:prstGeom prst="rect">
            <a:avLst/>
          </a:prstGeom>
          <a:noFill/>
          <a:ln>
            <a:noFill/>
          </a:ln>
        </p:spPr>
      </p:pic>
      <p:sp>
        <p:nvSpPr>
          <p:cNvPr id="140" name="Google Shape;140;p19"/>
          <p:cNvSpPr txBox="1">
            <a:spLocks noGrp="1"/>
          </p:cNvSpPr>
          <p:nvPr>
            <p:ph type="body" idx="1"/>
          </p:nvPr>
        </p:nvSpPr>
        <p:spPr>
          <a:xfrm>
            <a:off x="0" y="2446645"/>
            <a:ext cx="12191999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 b="1" i="0" u="none" strike="noStrike" cap="non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41" name="Google Shape;141;p19"/>
          <p:cNvSpPr txBox="1">
            <a:spLocks noGrp="1"/>
          </p:cNvSpPr>
          <p:nvPr>
            <p:ph type="body" idx="2"/>
          </p:nvPr>
        </p:nvSpPr>
        <p:spPr>
          <a:xfrm>
            <a:off x="1" y="3458347"/>
            <a:ext cx="12191999" cy="5205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FFFFFF"/>
              </a:buClr>
              <a:buSzPts val="2109"/>
              <a:buNone/>
              <a:defRPr sz="2109" b="0" i="0" u="none" strike="noStrike" cap="non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42" name="Google Shape;142;p19"/>
          <p:cNvSpPr txBox="1">
            <a:spLocks noGrp="1"/>
          </p:cNvSpPr>
          <p:nvPr>
            <p:ph type="body" idx="3"/>
          </p:nvPr>
        </p:nvSpPr>
        <p:spPr>
          <a:xfrm>
            <a:off x="662840" y="5738030"/>
            <a:ext cx="8685876" cy="3620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43" name="Google Shape;143;p19"/>
          <p:cNvSpPr txBox="1">
            <a:spLocks noGrp="1"/>
          </p:cNvSpPr>
          <p:nvPr>
            <p:ph type="body" idx="4"/>
          </p:nvPr>
        </p:nvSpPr>
        <p:spPr>
          <a:xfrm>
            <a:off x="653725" y="6261600"/>
            <a:ext cx="8685876" cy="3620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 и  два блока">
  <p:cSld name="Список подтем">
    <p:bg>
      <p:bgPr>
        <a:solidFill>
          <a:srgbClr val="FEFEFE"/>
        </a:solidFill>
        <a:effectLst/>
      </p:bgPr>
    </p:bg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5" name="Google Shape;145;p20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4554" y="-13389"/>
            <a:ext cx="12215439" cy="687128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6" name="Google Shape;146;p20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9525" y="-2802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47" name="Google Shape;147;p20"/>
          <p:cNvSpPr/>
          <p:nvPr/>
        </p:nvSpPr>
        <p:spPr>
          <a:xfrm>
            <a:off x="3117554" y="1516010"/>
            <a:ext cx="6016615" cy="841939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8" name="Google Shape;148;p20"/>
          <p:cNvSpPr/>
          <p:nvPr/>
        </p:nvSpPr>
        <p:spPr>
          <a:xfrm>
            <a:off x="3117554" y="2489361"/>
            <a:ext cx="6016615" cy="841939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9" name="Google Shape;149;p20"/>
          <p:cNvSpPr/>
          <p:nvPr/>
        </p:nvSpPr>
        <p:spPr>
          <a:xfrm>
            <a:off x="3117554" y="3462712"/>
            <a:ext cx="6016615" cy="841939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0" name="Google Shape;150;p20"/>
          <p:cNvSpPr/>
          <p:nvPr/>
        </p:nvSpPr>
        <p:spPr>
          <a:xfrm>
            <a:off x="3117554" y="4436063"/>
            <a:ext cx="6016615" cy="841939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1" name="Google Shape;151;p20"/>
          <p:cNvSpPr/>
          <p:nvPr/>
        </p:nvSpPr>
        <p:spPr>
          <a:xfrm>
            <a:off x="3117554" y="5409413"/>
            <a:ext cx="6016615" cy="841939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2" name="Google Shape;152;p20"/>
          <p:cNvSpPr txBox="1">
            <a:spLocks noGrp="1"/>
          </p:cNvSpPr>
          <p:nvPr>
            <p:ph type="body" idx="1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3" name="Google Shape;153;p20"/>
          <p:cNvSpPr txBox="1">
            <a:spLocks noGrp="1"/>
          </p:cNvSpPr>
          <p:nvPr>
            <p:ph type="body" idx="2"/>
          </p:nvPr>
        </p:nvSpPr>
        <p:spPr>
          <a:xfrm>
            <a:off x="3722687" y="1579563"/>
            <a:ext cx="5292003" cy="7154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4" name="Google Shape;154;p20"/>
          <p:cNvSpPr txBox="1">
            <a:spLocks noGrp="1"/>
          </p:cNvSpPr>
          <p:nvPr>
            <p:ph type="body" idx="3"/>
          </p:nvPr>
        </p:nvSpPr>
        <p:spPr>
          <a:xfrm>
            <a:off x="3722687" y="2564725"/>
            <a:ext cx="5292003" cy="7154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5" name="Google Shape;155;p20"/>
          <p:cNvSpPr txBox="1">
            <a:spLocks noGrp="1"/>
          </p:cNvSpPr>
          <p:nvPr>
            <p:ph type="body" idx="4"/>
          </p:nvPr>
        </p:nvSpPr>
        <p:spPr>
          <a:xfrm>
            <a:off x="3215067" y="1527871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6" name="Google Shape;156;p20"/>
          <p:cNvSpPr txBox="1">
            <a:spLocks noGrp="1"/>
          </p:cNvSpPr>
          <p:nvPr>
            <p:ph type="body" idx="5"/>
          </p:nvPr>
        </p:nvSpPr>
        <p:spPr>
          <a:xfrm>
            <a:off x="3207074" y="2514641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7" name="Google Shape;157;p20"/>
          <p:cNvSpPr txBox="1">
            <a:spLocks noGrp="1"/>
          </p:cNvSpPr>
          <p:nvPr>
            <p:ph type="body" idx="6"/>
          </p:nvPr>
        </p:nvSpPr>
        <p:spPr>
          <a:xfrm>
            <a:off x="3215960" y="3415230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8" name="Google Shape;158;p20"/>
          <p:cNvSpPr txBox="1">
            <a:spLocks noGrp="1"/>
          </p:cNvSpPr>
          <p:nvPr>
            <p:ph type="body" idx="7"/>
          </p:nvPr>
        </p:nvSpPr>
        <p:spPr>
          <a:xfrm>
            <a:off x="3215067" y="4399832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9" name="Google Shape;159;p20"/>
          <p:cNvSpPr txBox="1">
            <a:spLocks noGrp="1"/>
          </p:cNvSpPr>
          <p:nvPr>
            <p:ph type="body" idx="8"/>
          </p:nvPr>
        </p:nvSpPr>
        <p:spPr>
          <a:xfrm>
            <a:off x="3215067" y="5384355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 и контакты">
  <p:cSld name="Заголовок и контакты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Google Shape;17;p3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8" name="Google Shape;18;p3"/>
          <p:cNvSpPr/>
          <p:nvPr/>
        </p:nvSpPr>
        <p:spPr>
          <a:xfrm>
            <a:off x="-1" y="4656359"/>
            <a:ext cx="12192000" cy="2230216"/>
          </a:xfrm>
          <a:prstGeom prst="rect">
            <a:avLst/>
          </a:prstGeom>
          <a:gradFill>
            <a:gsLst>
              <a:gs pos="0">
                <a:srgbClr val="3C46B9">
                  <a:alpha val="27843"/>
                </a:srgbClr>
              </a:gs>
              <a:gs pos="49000">
                <a:srgbClr val="262E78">
                  <a:alpha val="60784"/>
                </a:srgbClr>
              </a:gs>
              <a:gs pos="100000">
                <a:srgbClr val="00756F">
                  <a:alpha val="5686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" name="Google Shape;19;p3"/>
          <p:cNvSpPr/>
          <p:nvPr/>
        </p:nvSpPr>
        <p:spPr>
          <a:xfrm>
            <a:off x="0" y="3425"/>
            <a:ext cx="12192000" cy="1859280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803"/>
                </a:srgbClr>
              </a:gs>
              <a:gs pos="100000">
                <a:srgbClr val="01C3BA">
                  <a:alpha val="4588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" name="Google Shape;20;p3"/>
          <p:cNvSpPr/>
          <p:nvPr/>
        </p:nvSpPr>
        <p:spPr>
          <a:xfrm>
            <a:off x="3453176" y="5102164"/>
            <a:ext cx="1390823" cy="1391505"/>
          </a:xfrm>
          <a:prstGeom prst="ellipse">
            <a:avLst/>
          </a:prstGeom>
          <a:noFill/>
          <a:ln w="762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58"/>
              <a:buFont typeface="Times New Roman"/>
              <a:buNone/>
            </a:pPr>
            <a:endParaRPr sz="1758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1" name="Google Shape;21;p3"/>
          <p:cNvSpPr txBox="1">
            <a:spLocks noGrp="1"/>
          </p:cNvSpPr>
          <p:nvPr>
            <p:ph type="body" idx="1"/>
          </p:nvPr>
        </p:nvSpPr>
        <p:spPr>
          <a:xfrm>
            <a:off x="0" y="2941319"/>
            <a:ext cx="12191279" cy="6364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>
              <a:lnSpc>
                <a:spcPct val="102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16"/>
              <a:buFont typeface="Arial"/>
              <a:buNone/>
              <a:defRPr sz="3516" b="1" i="0" u="none" strike="noStrike" cap="non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2" name="Google Shape;22;p3"/>
          <p:cNvSpPr>
            <a:spLocks noGrp="1"/>
          </p:cNvSpPr>
          <p:nvPr>
            <p:ph type="pic" idx="2"/>
          </p:nvPr>
        </p:nvSpPr>
        <p:spPr>
          <a:xfrm>
            <a:off x="3480883" y="5120636"/>
            <a:ext cx="1300002" cy="1373033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1969"/>
              <a:buFont typeface="Arial"/>
              <a:buChar char="•"/>
              <a:defRPr sz="1969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687"/>
              <a:buFont typeface="Arial"/>
              <a:buChar char="•"/>
              <a:defRPr sz="1687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406"/>
              <a:buFont typeface="Arial"/>
              <a:buChar char="•"/>
              <a:defRPr sz="140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3" name="Google Shape;23;p3"/>
          <p:cNvSpPr txBox="1">
            <a:spLocks noGrp="1"/>
          </p:cNvSpPr>
          <p:nvPr>
            <p:ph type="body" idx="3"/>
          </p:nvPr>
        </p:nvSpPr>
        <p:spPr>
          <a:xfrm>
            <a:off x="5221032" y="5034486"/>
            <a:ext cx="6555332" cy="5229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164"/>
              <a:buFont typeface="Times New Roman"/>
              <a:buNone/>
              <a:defRPr sz="3164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4" name="Google Shape;24;p3"/>
          <p:cNvSpPr txBox="1">
            <a:spLocks noGrp="1"/>
          </p:cNvSpPr>
          <p:nvPr>
            <p:ph type="body" idx="4"/>
          </p:nvPr>
        </p:nvSpPr>
        <p:spPr>
          <a:xfrm>
            <a:off x="5221032" y="5590125"/>
            <a:ext cx="6555332" cy="3085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  <a:defRPr sz="1617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5" name="Google Shape;25;p3"/>
          <p:cNvSpPr txBox="1">
            <a:spLocks noGrp="1"/>
          </p:cNvSpPr>
          <p:nvPr>
            <p:ph type="body" idx="5"/>
          </p:nvPr>
        </p:nvSpPr>
        <p:spPr>
          <a:xfrm>
            <a:off x="5221032" y="5935296"/>
            <a:ext cx="6555332" cy="3085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  <a:defRPr sz="1617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6" name="Google Shape;26;p3"/>
          <p:cNvSpPr txBox="1">
            <a:spLocks noGrp="1"/>
          </p:cNvSpPr>
          <p:nvPr>
            <p:ph type="body" idx="6"/>
          </p:nvPr>
        </p:nvSpPr>
        <p:spPr>
          <a:xfrm>
            <a:off x="5221032" y="6269802"/>
            <a:ext cx="6555332" cy="3085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  <a:defRPr sz="1617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Карта курса">
  <p:cSld name="Карта курса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Google Shape;28;p4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9" name="Google Shape;29;p4"/>
          <p:cNvSpPr txBox="1">
            <a:spLocks noGrp="1"/>
          </p:cNvSpPr>
          <p:nvPr>
            <p:ph type="body" idx="1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4500"/>
              <a:buFont typeface="Avenir"/>
              <a:buNone/>
              <a:defRPr sz="45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0" name="Google Shape;30;p4"/>
          <p:cNvSpPr txBox="1">
            <a:spLocks noGrp="1"/>
          </p:cNvSpPr>
          <p:nvPr>
            <p:ph type="body" idx="2"/>
          </p:nvPr>
        </p:nvSpPr>
        <p:spPr>
          <a:xfrm>
            <a:off x="743998" y="2241317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1" name="Google Shape;31;p4"/>
          <p:cNvSpPr txBox="1">
            <a:spLocks noGrp="1"/>
          </p:cNvSpPr>
          <p:nvPr>
            <p:ph type="body" idx="3"/>
          </p:nvPr>
        </p:nvSpPr>
        <p:spPr>
          <a:xfrm>
            <a:off x="1455442" y="2215852"/>
            <a:ext cx="3222436" cy="9398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2" name="Google Shape;32;p4"/>
          <p:cNvSpPr txBox="1">
            <a:spLocks noGrp="1"/>
          </p:cNvSpPr>
          <p:nvPr>
            <p:ph type="body" idx="4"/>
          </p:nvPr>
        </p:nvSpPr>
        <p:spPr>
          <a:xfrm>
            <a:off x="1307756" y="4631231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3" name="Google Shape;33;p4"/>
          <p:cNvSpPr txBox="1">
            <a:spLocks noGrp="1"/>
          </p:cNvSpPr>
          <p:nvPr>
            <p:ph type="body" idx="5"/>
          </p:nvPr>
        </p:nvSpPr>
        <p:spPr>
          <a:xfrm>
            <a:off x="2047094" y="4618499"/>
            <a:ext cx="3222436" cy="9398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4" name="Google Shape;34;p4"/>
          <p:cNvSpPr txBox="1">
            <a:spLocks noGrp="1"/>
          </p:cNvSpPr>
          <p:nvPr>
            <p:ph type="body" idx="6"/>
          </p:nvPr>
        </p:nvSpPr>
        <p:spPr>
          <a:xfrm>
            <a:off x="4831431" y="3282779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5" name="Google Shape;35;p4"/>
          <p:cNvSpPr txBox="1">
            <a:spLocks noGrp="1"/>
          </p:cNvSpPr>
          <p:nvPr>
            <p:ph type="body" idx="7"/>
          </p:nvPr>
        </p:nvSpPr>
        <p:spPr>
          <a:xfrm>
            <a:off x="5570769" y="3270047"/>
            <a:ext cx="3222436" cy="9398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6" name="Google Shape;36;p4"/>
          <p:cNvSpPr txBox="1">
            <a:spLocks noGrp="1"/>
          </p:cNvSpPr>
          <p:nvPr>
            <p:ph type="body" idx="8"/>
          </p:nvPr>
        </p:nvSpPr>
        <p:spPr>
          <a:xfrm>
            <a:off x="6922470" y="5303950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7" name="Google Shape;37;p4"/>
          <p:cNvSpPr txBox="1">
            <a:spLocks noGrp="1"/>
          </p:cNvSpPr>
          <p:nvPr>
            <p:ph type="body" idx="9"/>
          </p:nvPr>
        </p:nvSpPr>
        <p:spPr>
          <a:xfrm>
            <a:off x="7661808" y="5291218"/>
            <a:ext cx="3222436" cy="9398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8" name="Google Shape;38;p4"/>
          <p:cNvSpPr txBox="1">
            <a:spLocks noGrp="1"/>
          </p:cNvSpPr>
          <p:nvPr>
            <p:ph type="body" idx="13"/>
          </p:nvPr>
        </p:nvSpPr>
        <p:spPr>
          <a:xfrm>
            <a:off x="7474858" y="1545999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9" name="Google Shape;39;p4"/>
          <p:cNvSpPr txBox="1">
            <a:spLocks noGrp="1"/>
          </p:cNvSpPr>
          <p:nvPr>
            <p:ph type="body" idx="14"/>
          </p:nvPr>
        </p:nvSpPr>
        <p:spPr>
          <a:xfrm>
            <a:off x="8214196" y="1533267"/>
            <a:ext cx="3222436" cy="9398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0" name="Google Shape;40;p4"/>
          <p:cNvSpPr/>
          <p:nvPr/>
        </p:nvSpPr>
        <p:spPr>
          <a:xfrm rot="-10128133">
            <a:off x="1013862" y="2547913"/>
            <a:ext cx="2029719" cy="1978047"/>
          </a:xfrm>
          <a:prstGeom prst="arc">
            <a:avLst>
              <a:gd name="adj1" fmla="val 16200000"/>
              <a:gd name="adj2" fmla="val 0"/>
            </a:avLst>
          </a:prstGeom>
          <a:noFill/>
          <a:ln w="9525" cap="flat" cmpd="sng">
            <a:solidFill>
              <a:srgbClr val="40CDD0"/>
            </a:solidFill>
            <a:prstDash val="dash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" name="Google Shape;41;p4"/>
          <p:cNvSpPr/>
          <p:nvPr/>
        </p:nvSpPr>
        <p:spPr>
          <a:xfrm rot="6566080">
            <a:off x="4678081" y="2862401"/>
            <a:ext cx="2306337" cy="2394730"/>
          </a:xfrm>
          <a:prstGeom prst="arc">
            <a:avLst>
              <a:gd name="adj1" fmla="val 16200000"/>
              <a:gd name="adj2" fmla="val 0"/>
            </a:avLst>
          </a:prstGeom>
          <a:noFill/>
          <a:ln w="9525" cap="flat" cmpd="sng">
            <a:solidFill>
              <a:srgbClr val="40CDD0"/>
            </a:solidFill>
            <a:prstDash val="dash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" name="Google Shape;42;p4"/>
          <p:cNvSpPr/>
          <p:nvPr/>
        </p:nvSpPr>
        <p:spPr>
          <a:xfrm rot="-739297">
            <a:off x="7925859" y="3873550"/>
            <a:ext cx="2306337" cy="3163242"/>
          </a:xfrm>
          <a:prstGeom prst="arc">
            <a:avLst>
              <a:gd name="adj1" fmla="val 16712281"/>
              <a:gd name="adj2" fmla="val 0"/>
            </a:avLst>
          </a:prstGeom>
          <a:noFill/>
          <a:ln w="9525" cap="flat" cmpd="sng">
            <a:solidFill>
              <a:srgbClr val="40CDD0"/>
            </a:solidFill>
            <a:prstDash val="dash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" name="Google Shape;43;p4"/>
          <p:cNvSpPr/>
          <p:nvPr/>
        </p:nvSpPr>
        <p:spPr>
          <a:xfrm rot="5400000">
            <a:off x="10588176" y="4714044"/>
            <a:ext cx="1002080" cy="1092133"/>
          </a:xfrm>
          <a:prstGeom prst="arc">
            <a:avLst>
              <a:gd name="adj1" fmla="val 16712281"/>
              <a:gd name="adj2" fmla="val 0"/>
            </a:avLst>
          </a:prstGeom>
          <a:noFill/>
          <a:ln w="9525" cap="flat" cmpd="sng">
            <a:solidFill>
              <a:srgbClr val="40CDD0"/>
            </a:solidFill>
            <a:prstDash val="dash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" name="Google Shape;44;p4"/>
          <p:cNvSpPr/>
          <p:nvPr/>
        </p:nvSpPr>
        <p:spPr>
          <a:xfrm>
            <a:off x="9222388" y="4453625"/>
            <a:ext cx="2407942" cy="1705329"/>
          </a:xfrm>
          <a:prstGeom prst="arc">
            <a:avLst>
              <a:gd name="adj1" fmla="val 16712281"/>
              <a:gd name="adj2" fmla="val 0"/>
            </a:avLst>
          </a:prstGeom>
          <a:noFill/>
          <a:ln w="9525" cap="flat" cmpd="sng">
            <a:solidFill>
              <a:srgbClr val="40CDD0"/>
            </a:solidFill>
            <a:prstDash val="dash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" name="Google Shape;45;p4"/>
          <p:cNvSpPr/>
          <p:nvPr/>
        </p:nvSpPr>
        <p:spPr>
          <a:xfrm rot="9970954">
            <a:off x="9787705" y="2709391"/>
            <a:ext cx="1302202" cy="1756152"/>
          </a:xfrm>
          <a:prstGeom prst="arc">
            <a:avLst>
              <a:gd name="adj1" fmla="val 16712281"/>
              <a:gd name="adj2" fmla="val 0"/>
            </a:avLst>
          </a:prstGeom>
          <a:noFill/>
          <a:ln w="9525" cap="flat" cmpd="sng">
            <a:solidFill>
              <a:srgbClr val="40CDD0"/>
            </a:solidFill>
            <a:prstDash val="dash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6" name="Google Shape;46;p4"/>
          <p:cNvSpPr/>
          <p:nvPr/>
        </p:nvSpPr>
        <p:spPr>
          <a:xfrm rot="-6614669">
            <a:off x="9664026" y="3100179"/>
            <a:ext cx="1242877" cy="1009553"/>
          </a:xfrm>
          <a:prstGeom prst="arc">
            <a:avLst>
              <a:gd name="adj1" fmla="val 16712281"/>
              <a:gd name="adj2" fmla="val 54527"/>
            </a:avLst>
          </a:prstGeom>
          <a:noFill/>
          <a:ln w="9525" cap="flat" cmpd="sng">
            <a:solidFill>
              <a:srgbClr val="40CDD0"/>
            </a:solidFill>
            <a:prstDash val="dash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" name="Google Shape;47;p4"/>
          <p:cNvSpPr/>
          <p:nvPr/>
        </p:nvSpPr>
        <p:spPr>
          <a:xfrm rot="4766345">
            <a:off x="9630276" y="1761100"/>
            <a:ext cx="794009" cy="1697545"/>
          </a:xfrm>
          <a:prstGeom prst="arc">
            <a:avLst>
              <a:gd name="adj1" fmla="val 16712281"/>
              <a:gd name="adj2" fmla="val 54527"/>
            </a:avLst>
          </a:prstGeom>
          <a:noFill/>
          <a:ln w="9525" cap="flat" cmpd="sng">
            <a:solidFill>
              <a:srgbClr val="40CDD0"/>
            </a:solidFill>
            <a:prstDash val="dash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Маршрут вебинара">
  <p:cSld name="Маршрут вебинара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" name="Google Shape;49;p5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50" name="Google Shape;50;p5"/>
          <p:cNvSpPr txBox="1">
            <a:spLocks noGrp="1"/>
          </p:cNvSpPr>
          <p:nvPr>
            <p:ph type="body" idx="1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1" name="Google Shape;51;p5"/>
          <p:cNvSpPr/>
          <p:nvPr/>
        </p:nvSpPr>
        <p:spPr>
          <a:xfrm>
            <a:off x="2904836" y="1474029"/>
            <a:ext cx="6382327" cy="858982"/>
          </a:xfrm>
          <a:prstGeom prst="roundRect">
            <a:avLst>
              <a:gd name="adj" fmla="val 16667"/>
            </a:avLst>
          </a:prstGeom>
          <a:solidFill>
            <a:srgbClr val="40CDD0"/>
          </a:solidFill>
          <a:ln>
            <a:noFill/>
          </a:ln>
        </p:spPr>
        <p:txBody>
          <a:bodyPr spcFirstLastPara="1" wrap="square" lIns="17825" tIns="17825" rIns="17825" bIns="178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164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52" name="Google Shape;52;p5"/>
          <p:cNvSpPr/>
          <p:nvPr/>
        </p:nvSpPr>
        <p:spPr>
          <a:xfrm>
            <a:off x="2904834" y="5724238"/>
            <a:ext cx="6382327" cy="858982"/>
          </a:xfrm>
          <a:prstGeom prst="roundRect">
            <a:avLst>
              <a:gd name="adj" fmla="val 16667"/>
            </a:avLst>
          </a:prstGeom>
          <a:solidFill>
            <a:srgbClr val="40CDD0"/>
          </a:solidFill>
          <a:ln>
            <a:noFill/>
          </a:ln>
        </p:spPr>
        <p:txBody>
          <a:bodyPr spcFirstLastPara="1" wrap="square" lIns="17825" tIns="17825" rIns="17825" bIns="178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164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53" name="Google Shape;53;p5"/>
          <p:cNvSpPr/>
          <p:nvPr/>
        </p:nvSpPr>
        <p:spPr>
          <a:xfrm>
            <a:off x="2904835" y="2890766"/>
            <a:ext cx="6382327" cy="858982"/>
          </a:xfrm>
          <a:prstGeom prst="roundRect">
            <a:avLst>
              <a:gd name="adj" fmla="val 16667"/>
            </a:avLst>
          </a:prstGeom>
          <a:solidFill>
            <a:srgbClr val="40CDD0"/>
          </a:solidFill>
          <a:ln>
            <a:noFill/>
          </a:ln>
        </p:spPr>
        <p:txBody>
          <a:bodyPr spcFirstLastPara="1" wrap="square" lIns="17825" tIns="17825" rIns="17825" bIns="178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164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54" name="Google Shape;54;p5"/>
          <p:cNvSpPr/>
          <p:nvPr/>
        </p:nvSpPr>
        <p:spPr>
          <a:xfrm>
            <a:off x="2904835" y="4307503"/>
            <a:ext cx="6382327" cy="858982"/>
          </a:xfrm>
          <a:prstGeom prst="roundRect">
            <a:avLst>
              <a:gd name="adj" fmla="val 16667"/>
            </a:avLst>
          </a:prstGeom>
          <a:solidFill>
            <a:srgbClr val="40CDD0"/>
          </a:solidFill>
          <a:ln>
            <a:noFill/>
          </a:ln>
        </p:spPr>
        <p:txBody>
          <a:bodyPr spcFirstLastPara="1" wrap="square" lIns="17825" tIns="17825" rIns="17825" bIns="178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164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55" name="Google Shape;55;p5"/>
          <p:cNvSpPr/>
          <p:nvPr/>
        </p:nvSpPr>
        <p:spPr>
          <a:xfrm>
            <a:off x="5762332" y="2369703"/>
            <a:ext cx="667329" cy="484371"/>
          </a:xfrm>
          <a:prstGeom prst="downArrow">
            <a:avLst>
              <a:gd name="adj1" fmla="val 50000"/>
              <a:gd name="adj2" fmla="val 50000"/>
            </a:avLst>
          </a:prstGeom>
          <a:solidFill>
            <a:srgbClr val="83DFE1"/>
          </a:solidFill>
          <a:ln>
            <a:noFill/>
          </a:ln>
        </p:spPr>
        <p:txBody>
          <a:bodyPr spcFirstLastPara="1" wrap="square" lIns="17825" tIns="17825" rIns="17825" bIns="178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164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56" name="Google Shape;56;p5"/>
          <p:cNvSpPr/>
          <p:nvPr/>
        </p:nvSpPr>
        <p:spPr>
          <a:xfrm>
            <a:off x="5762331" y="3786440"/>
            <a:ext cx="667329" cy="484371"/>
          </a:xfrm>
          <a:prstGeom prst="downArrow">
            <a:avLst>
              <a:gd name="adj1" fmla="val 50000"/>
              <a:gd name="adj2" fmla="val 50000"/>
            </a:avLst>
          </a:prstGeom>
          <a:solidFill>
            <a:srgbClr val="83DFE1"/>
          </a:solidFill>
          <a:ln>
            <a:noFill/>
          </a:ln>
        </p:spPr>
        <p:txBody>
          <a:bodyPr spcFirstLastPara="1" wrap="square" lIns="17825" tIns="17825" rIns="17825" bIns="178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164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57" name="Google Shape;57;p5"/>
          <p:cNvSpPr/>
          <p:nvPr/>
        </p:nvSpPr>
        <p:spPr>
          <a:xfrm>
            <a:off x="5762331" y="5203177"/>
            <a:ext cx="667329" cy="484371"/>
          </a:xfrm>
          <a:prstGeom prst="downArrow">
            <a:avLst>
              <a:gd name="adj1" fmla="val 50000"/>
              <a:gd name="adj2" fmla="val 50000"/>
            </a:avLst>
          </a:prstGeom>
          <a:solidFill>
            <a:srgbClr val="83DFE1"/>
          </a:solidFill>
          <a:ln>
            <a:noFill/>
          </a:ln>
        </p:spPr>
        <p:txBody>
          <a:bodyPr spcFirstLastPara="1" wrap="square" lIns="17825" tIns="17825" rIns="17825" bIns="178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164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58" name="Google Shape;58;p5"/>
          <p:cNvSpPr txBox="1">
            <a:spLocks noGrp="1"/>
          </p:cNvSpPr>
          <p:nvPr>
            <p:ph type="body" idx="2"/>
          </p:nvPr>
        </p:nvSpPr>
        <p:spPr>
          <a:xfrm>
            <a:off x="3043526" y="1588655"/>
            <a:ext cx="6104948" cy="60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9" name="Google Shape;59;p5"/>
          <p:cNvSpPr txBox="1">
            <a:spLocks noGrp="1"/>
          </p:cNvSpPr>
          <p:nvPr>
            <p:ph type="body" idx="3"/>
          </p:nvPr>
        </p:nvSpPr>
        <p:spPr>
          <a:xfrm>
            <a:off x="3043526" y="3015457"/>
            <a:ext cx="6104948" cy="60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0" name="Google Shape;60;p5"/>
          <p:cNvSpPr txBox="1">
            <a:spLocks noGrp="1"/>
          </p:cNvSpPr>
          <p:nvPr>
            <p:ph type="body" idx="4"/>
          </p:nvPr>
        </p:nvSpPr>
        <p:spPr>
          <a:xfrm>
            <a:off x="3043526" y="4437385"/>
            <a:ext cx="6104948" cy="60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1" name="Google Shape;61;p5"/>
          <p:cNvSpPr txBox="1">
            <a:spLocks noGrp="1"/>
          </p:cNvSpPr>
          <p:nvPr>
            <p:ph type="body" idx="5"/>
          </p:nvPr>
        </p:nvSpPr>
        <p:spPr>
          <a:xfrm>
            <a:off x="3043526" y="5848929"/>
            <a:ext cx="6104948" cy="60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Титульный слайд">
  <p:cSld name="Титульный слайд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3" name="Google Shape;63;p6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64" name="Google Shape;64;p6"/>
          <p:cNvSpPr/>
          <p:nvPr/>
        </p:nvSpPr>
        <p:spPr>
          <a:xfrm>
            <a:off x="0" y="-15336"/>
            <a:ext cx="12192000" cy="1881080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803"/>
                </a:srgbClr>
              </a:gs>
              <a:gs pos="100000">
                <a:srgbClr val="01C3BA">
                  <a:alpha val="4588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65" name="Google Shape;65;p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996663" y="411079"/>
            <a:ext cx="2198673" cy="971801"/>
          </a:xfrm>
          <a:prstGeom prst="rect">
            <a:avLst/>
          </a:prstGeom>
          <a:noFill/>
          <a:ln>
            <a:noFill/>
          </a:ln>
        </p:spPr>
      </p:pic>
      <p:sp>
        <p:nvSpPr>
          <p:cNvPr id="66" name="Google Shape;66;p6"/>
          <p:cNvSpPr/>
          <p:nvPr/>
        </p:nvSpPr>
        <p:spPr>
          <a:xfrm>
            <a:off x="-1" y="4643120"/>
            <a:ext cx="12192000" cy="2230216"/>
          </a:xfrm>
          <a:prstGeom prst="rect">
            <a:avLst/>
          </a:prstGeom>
          <a:gradFill>
            <a:gsLst>
              <a:gs pos="0">
                <a:srgbClr val="3C46B9">
                  <a:alpha val="27843"/>
                </a:srgbClr>
              </a:gs>
              <a:gs pos="49000">
                <a:srgbClr val="262E78">
                  <a:alpha val="60784"/>
                </a:srgbClr>
              </a:gs>
              <a:gs pos="100000">
                <a:srgbClr val="00756F">
                  <a:alpha val="5686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7" name="Google Shape;67;p6"/>
          <p:cNvSpPr txBox="1">
            <a:spLocks noGrp="1"/>
          </p:cNvSpPr>
          <p:nvPr>
            <p:ph type="body" idx="1"/>
          </p:nvPr>
        </p:nvSpPr>
        <p:spPr>
          <a:xfrm>
            <a:off x="-2" y="2411267"/>
            <a:ext cx="12192000" cy="18108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5500"/>
              <a:buNone/>
              <a:defRPr sz="55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ctr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ctr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ctr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ctr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Разделительный">
  <p:cSld name="Разделительный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" name="Google Shape;69;p7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70" name="Google Shape;70;p7"/>
          <p:cNvSpPr/>
          <p:nvPr/>
        </p:nvSpPr>
        <p:spPr>
          <a:xfrm>
            <a:off x="0" y="0"/>
            <a:ext cx="12192000" cy="1859280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803"/>
                </a:srgbClr>
              </a:gs>
              <a:gs pos="100000">
                <a:srgbClr val="01C3BA">
                  <a:alpha val="4588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1" name="Google Shape;71;p7"/>
          <p:cNvSpPr txBox="1">
            <a:spLocks noGrp="1"/>
          </p:cNvSpPr>
          <p:nvPr>
            <p:ph type="body" idx="1"/>
          </p:nvPr>
        </p:nvSpPr>
        <p:spPr>
          <a:xfrm>
            <a:off x="5099050" y="1675606"/>
            <a:ext cx="1993900" cy="42179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25000"/>
              <a:buNone/>
              <a:defRPr sz="25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2" name="Google Shape;72;p7"/>
          <p:cNvSpPr/>
          <p:nvPr/>
        </p:nvSpPr>
        <p:spPr>
          <a:xfrm>
            <a:off x="-1" y="4643120"/>
            <a:ext cx="12192000" cy="2230216"/>
          </a:xfrm>
          <a:prstGeom prst="rect">
            <a:avLst/>
          </a:prstGeom>
          <a:gradFill>
            <a:gsLst>
              <a:gs pos="0">
                <a:srgbClr val="3C46B9">
                  <a:alpha val="27843"/>
                </a:srgbClr>
              </a:gs>
              <a:gs pos="49000">
                <a:srgbClr val="262E78">
                  <a:alpha val="60784"/>
                </a:srgbClr>
              </a:gs>
              <a:gs pos="100000">
                <a:srgbClr val="00756F">
                  <a:alpha val="5686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3" name="Google Shape;73;p7"/>
          <p:cNvSpPr txBox="1">
            <a:spLocks noGrp="1"/>
          </p:cNvSpPr>
          <p:nvPr>
            <p:ph type="body" idx="2"/>
          </p:nvPr>
        </p:nvSpPr>
        <p:spPr>
          <a:xfrm>
            <a:off x="0" y="3073400"/>
            <a:ext cx="12192000" cy="71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500"/>
              <a:buNone/>
              <a:defRPr sz="35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Текст и картинка">
  <p:cSld name="Текст и картинка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5" name="Google Shape;75;p8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76" name="Google Shape;76;p8"/>
          <p:cNvSpPr>
            <a:spLocks noGrp="1"/>
          </p:cNvSpPr>
          <p:nvPr>
            <p:ph type="pic" idx="2"/>
          </p:nvPr>
        </p:nvSpPr>
        <p:spPr>
          <a:xfrm>
            <a:off x="6961188" y="1808163"/>
            <a:ext cx="4375150" cy="44418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687"/>
              <a:buFont typeface="Arial"/>
              <a:buChar char="•"/>
              <a:defRPr sz="1687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406"/>
              <a:buFont typeface="Arial"/>
              <a:buChar char="•"/>
              <a:defRPr sz="140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7" name="Google Shape;77;p8"/>
          <p:cNvSpPr txBox="1">
            <a:spLocks noGrp="1"/>
          </p:cNvSpPr>
          <p:nvPr>
            <p:ph type="body" idx="1"/>
          </p:nvPr>
        </p:nvSpPr>
        <p:spPr>
          <a:xfrm>
            <a:off x="719667" y="1808479"/>
            <a:ext cx="5040000" cy="45313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2385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40CDD0"/>
              </a:buClr>
              <a:buSzPts val="1500"/>
              <a:buFont typeface="Noto Sans Symbols"/>
              <a:buChar char="▪"/>
              <a:defRPr sz="1500"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8" name="Google Shape;78;p8"/>
          <p:cNvSpPr txBox="1">
            <a:spLocks noGrp="1"/>
          </p:cNvSpPr>
          <p:nvPr>
            <p:ph type="body" idx="3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de 1">
  <p:cSld name="Code 1"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0" name="Google Shape;80;p9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81" name="Google Shape;81;p9"/>
          <p:cNvSpPr txBox="1">
            <a:spLocks noGrp="1"/>
          </p:cNvSpPr>
          <p:nvPr>
            <p:ph type="body" idx="1"/>
          </p:nvPr>
        </p:nvSpPr>
        <p:spPr>
          <a:xfrm>
            <a:off x="723600" y="1717040"/>
            <a:ext cx="10744800" cy="48075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302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2" name="Google Shape;82;p9"/>
          <p:cNvSpPr txBox="1">
            <a:spLocks noGrp="1"/>
          </p:cNvSpPr>
          <p:nvPr>
            <p:ph type="body" idx="2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de 2">
  <p:cSld name="Code 2"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" name="Google Shape;84;p10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85" name="Google Shape;85;p10"/>
          <p:cNvSpPr txBox="1">
            <a:spLocks noGrp="1"/>
          </p:cNvSpPr>
          <p:nvPr>
            <p:ph type="body" idx="1"/>
          </p:nvPr>
        </p:nvSpPr>
        <p:spPr>
          <a:xfrm>
            <a:off x="723599" y="1605280"/>
            <a:ext cx="6960000" cy="49193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302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6" name="Google Shape;86;p10"/>
          <p:cNvSpPr txBox="1">
            <a:spLocks noGrp="1"/>
          </p:cNvSpPr>
          <p:nvPr>
            <p:ph type="body" idx="2"/>
          </p:nvPr>
        </p:nvSpPr>
        <p:spPr>
          <a:xfrm>
            <a:off x="8032376" y="1605280"/>
            <a:ext cx="3439957" cy="49193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40CDD0"/>
              </a:buClr>
              <a:buSzPts val="1700"/>
              <a:buFont typeface="Noto Sans Symbols"/>
              <a:buNone/>
              <a:defRPr sz="1700"/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7" name="Google Shape;87;p10"/>
          <p:cNvSpPr txBox="1">
            <a:spLocks noGrp="1"/>
          </p:cNvSpPr>
          <p:nvPr>
            <p:ph type="body" idx="3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>
            <a:spLocks noGrp="1"/>
          </p:cNvSpPr>
          <p:nvPr>
            <p:ph type="title"/>
          </p:nvPr>
        </p:nvSpPr>
        <p:spPr>
          <a:xfrm>
            <a:off x="838249" y="365001"/>
            <a:ext cx="10515502" cy="13260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94"/>
              <a:buFont typeface="Calibri"/>
              <a:buNone/>
              <a:defRPr sz="3094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1" name="Google Shape;11;p1"/>
          <p:cNvSpPr txBox="1">
            <a:spLocks noGrp="1"/>
          </p:cNvSpPr>
          <p:nvPr>
            <p:ph type="body" idx="1"/>
          </p:nvPr>
        </p:nvSpPr>
        <p:spPr>
          <a:xfrm>
            <a:off x="838249" y="1826122"/>
            <a:ext cx="10515502" cy="43509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53631" algn="l" rtl="0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1969"/>
              <a:buFont typeface="Arial"/>
              <a:buChar char="•"/>
              <a:defRPr sz="1969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35724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687"/>
              <a:buFont typeface="Arial"/>
              <a:buChar char="•"/>
              <a:defRPr sz="1687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1788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406"/>
              <a:buFont typeface="Arial"/>
              <a:buChar char="•"/>
              <a:defRPr sz="140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0899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0899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0899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0899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08990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08990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Google Shape;12;p1"/>
          <p:cNvSpPr txBox="1">
            <a:spLocks noGrp="1"/>
          </p:cNvSpPr>
          <p:nvPr>
            <p:ph type="dt" idx="10"/>
          </p:nvPr>
        </p:nvSpPr>
        <p:spPr>
          <a:xfrm>
            <a:off x="838249" y="6356821"/>
            <a:ext cx="2743563" cy="365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" name="Google Shape;13;p1"/>
          <p:cNvSpPr txBox="1">
            <a:spLocks noGrp="1"/>
          </p:cNvSpPr>
          <p:nvPr>
            <p:ph type="ftr" idx="11"/>
          </p:nvPr>
        </p:nvSpPr>
        <p:spPr>
          <a:xfrm>
            <a:off x="4038328" y="6356821"/>
            <a:ext cx="4115344" cy="365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" name="Google Shape;14;p1"/>
          <p:cNvSpPr txBox="1">
            <a:spLocks noGrp="1"/>
          </p:cNvSpPr>
          <p:nvPr>
            <p:ph type="sldNum" idx="12"/>
          </p:nvPr>
        </p:nvSpPr>
        <p:spPr>
          <a:xfrm>
            <a:off x="8610188" y="6356821"/>
            <a:ext cx="2743563" cy="365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github.com/abagryanov/otus_db_2021/tree/main/diploma_project" TargetMode="Externa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4" Type="http://schemas.openxmlformats.org/officeDocument/2006/relationships/hyperlink" Target="http://localhost:8090/" TargetMode="Externa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2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5" name="Google Shape;165;p2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66" name="Google Shape;166;p21"/>
          <p:cNvSpPr/>
          <p:nvPr/>
        </p:nvSpPr>
        <p:spPr>
          <a:xfrm>
            <a:off x="0" y="0"/>
            <a:ext cx="12192000" cy="1859280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803"/>
                </a:srgbClr>
              </a:gs>
              <a:gs pos="100000">
                <a:srgbClr val="01C3BA">
                  <a:alpha val="4588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67" name="Google Shape;167;p21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4996663" y="1941019"/>
            <a:ext cx="2198673" cy="971801"/>
          </a:xfrm>
          <a:prstGeom prst="rect">
            <a:avLst/>
          </a:prstGeom>
          <a:noFill/>
          <a:ln>
            <a:noFill/>
          </a:ln>
        </p:spPr>
      </p:pic>
      <p:sp>
        <p:nvSpPr>
          <p:cNvPr id="168" name="Google Shape;168;p21"/>
          <p:cNvSpPr/>
          <p:nvPr/>
        </p:nvSpPr>
        <p:spPr>
          <a:xfrm>
            <a:off x="-1" y="4643120"/>
            <a:ext cx="12192000" cy="2230216"/>
          </a:xfrm>
          <a:prstGeom prst="rect">
            <a:avLst/>
          </a:prstGeom>
          <a:gradFill>
            <a:gsLst>
              <a:gs pos="0">
                <a:srgbClr val="3C46B9">
                  <a:alpha val="27843"/>
                </a:srgbClr>
              </a:gs>
              <a:gs pos="49000">
                <a:srgbClr val="262E78">
                  <a:alpha val="60784"/>
                </a:srgbClr>
              </a:gs>
              <a:gs pos="100000">
                <a:srgbClr val="00756F">
                  <a:alpha val="5686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9" name="Google Shape;169;p21"/>
          <p:cNvSpPr/>
          <p:nvPr/>
        </p:nvSpPr>
        <p:spPr>
          <a:xfrm>
            <a:off x="54557" y="2669970"/>
            <a:ext cx="12082887" cy="1296154"/>
          </a:xfrm>
          <a:prstGeom prst="roundRect">
            <a:avLst>
              <a:gd name="adj" fmla="val 60"/>
            </a:avLst>
          </a:prstGeom>
          <a:noFill/>
          <a:ln>
            <a:noFill/>
          </a:ln>
        </p:spPr>
        <p:txBody>
          <a:bodyPr spcFirstLastPara="1" wrap="square" lIns="44975" tIns="22475" rIns="44975" bIns="224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500" b="1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Онлайн-образование</a:t>
            </a:r>
            <a:endParaRPr sz="5500" b="1" i="0" u="none" strike="noStrike" cap="non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1" name="Google Shape;301;p29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02" name="Google Shape;302;p29"/>
          <p:cNvSpPr txBox="1"/>
          <p:nvPr/>
        </p:nvSpPr>
        <p:spPr>
          <a:xfrm>
            <a:off x="719666" y="348786"/>
            <a:ext cx="10752600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lang="en-US" sz="45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Схемы (архитектура, БД)</a:t>
            </a:r>
            <a:endParaRPr sz="3200" i="0" u="none" strike="noStrike" cap="non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" name="Прямоугольник 1"/>
          <p:cNvSpPr/>
          <p:nvPr/>
        </p:nvSpPr>
        <p:spPr>
          <a:xfrm>
            <a:off x="4018085" y="1732083"/>
            <a:ext cx="6805245" cy="4510455"/>
          </a:xfrm>
          <a:prstGeom prst="rect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3" name="Прямоугольник 2"/>
          <p:cNvSpPr/>
          <p:nvPr/>
        </p:nvSpPr>
        <p:spPr>
          <a:xfrm>
            <a:off x="8379069" y="2057399"/>
            <a:ext cx="2183390" cy="2787163"/>
          </a:xfrm>
          <a:prstGeom prst="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Postgre</a:t>
            </a:r>
            <a:r>
              <a:rPr lang="en-US" dirty="0" err="1"/>
              <a:t>s</a:t>
            </a:r>
            <a:endParaRPr lang="en-US" dirty="0" smtClean="0"/>
          </a:p>
          <a:p>
            <a:pPr algn="ctr"/>
            <a:r>
              <a:rPr lang="en-US" dirty="0" smtClean="0"/>
              <a:t>54321:5432</a:t>
            </a:r>
            <a:endParaRPr lang="ru-RU" dirty="0"/>
          </a:p>
        </p:txBody>
      </p:sp>
      <p:sp>
        <p:nvSpPr>
          <p:cNvPr id="6" name="Прямоугольник 5"/>
          <p:cNvSpPr/>
          <p:nvPr/>
        </p:nvSpPr>
        <p:spPr>
          <a:xfrm>
            <a:off x="4421031" y="2057399"/>
            <a:ext cx="2092569" cy="2708032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Backend</a:t>
            </a:r>
          </a:p>
          <a:p>
            <a:pPr algn="ctr"/>
            <a:r>
              <a:rPr lang="en-US" dirty="0" smtClean="0"/>
              <a:t>8090:8090</a:t>
            </a:r>
            <a:endParaRPr lang="ru-RU" dirty="0"/>
          </a:p>
        </p:txBody>
      </p:sp>
      <p:sp>
        <p:nvSpPr>
          <p:cNvPr id="7" name="Блок-схема: магнитный диск 6"/>
          <p:cNvSpPr/>
          <p:nvPr/>
        </p:nvSpPr>
        <p:spPr>
          <a:xfrm>
            <a:off x="9017359" y="3831134"/>
            <a:ext cx="914400" cy="612648"/>
          </a:xfrm>
          <a:prstGeom prst="flowChartMagneticDisk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8" name="TextBox 7"/>
          <p:cNvSpPr txBox="1"/>
          <p:nvPr/>
        </p:nvSpPr>
        <p:spPr>
          <a:xfrm>
            <a:off x="7077807" y="1387576"/>
            <a:ext cx="222445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Docker</a:t>
            </a:r>
            <a:endParaRPr lang="ru-RU" dirty="0"/>
          </a:p>
        </p:txBody>
      </p:sp>
      <p:sp>
        <p:nvSpPr>
          <p:cNvPr id="9" name="Двойные круглые скобки 8"/>
          <p:cNvSpPr/>
          <p:nvPr/>
        </p:nvSpPr>
        <p:spPr>
          <a:xfrm>
            <a:off x="4649939" y="3831134"/>
            <a:ext cx="1634751" cy="700823"/>
          </a:xfrm>
          <a:prstGeom prst="bracketPair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Fat Jar + static (JS + HTML)</a:t>
            </a:r>
            <a:endParaRPr lang="ru-RU" dirty="0"/>
          </a:p>
        </p:txBody>
      </p:sp>
      <p:sp>
        <p:nvSpPr>
          <p:cNvPr id="10" name="Улыбающееся лицо 9"/>
          <p:cNvSpPr/>
          <p:nvPr/>
        </p:nvSpPr>
        <p:spPr>
          <a:xfrm>
            <a:off x="835269" y="3006969"/>
            <a:ext cx="914400" cy="914400"/>
          </a:xfrm>
          <a:prstGeom prst="smileyFace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12" name="Прямая со стрелкой 11"/>
          <p:cNvCxnSpPr/>
          <p:nvPr/>
        </p:nvCxnSpPr>
        <p:spPr>
          <a:xfrm>
            <a:off x="1916723" y="3534508"/>
            <a:ext cx="247234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2319670" y="3121223"/>
            <a:ext cx="153136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Localhost:8090</a:t>
            </a:r>
            <a:endParaRPr lang="ru-RU" dirty="0"/>
          </a:p>
        </p:txBody>
      </p:sp>
      <p:cxnSp>
        <p:nvCxnSpPr>
          <p:cNvPr id="18" name="Прямая со стрелкой 17"/>
          <p:cNvCxnSpPr>
            <a:endCxn id="3" idx="1"/>
          </p:cNvCxnSpPr>
          <p:nvPr/>
        </p:nvCxnSpPr>
        <p:spPr>
          <a:xfrm>
            <a:off x="6545563" y="3429000"/>
            <a:ext cx="1833506" cy="2198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/>
          <p:cNvSpPr txBox="1"/>
          <p:nvPr/>
        </p:nvSpPr>
        <p:spPr>
          <a:xfrm>
            <a:off x="6658673" y="3103638"/>
            <a:ext cx="153136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Postgres:5432</a:t>
            </a:r>
            <a:endParaRPr lang="ru-RU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1" name="Google Shape;301;p29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02" name="Google Shape;302;p29"/>
          <p:cNvSpPr txBox="1"/>
          <p:nvPr/>
        </p:nvSpPr>
        <p:spPr>
          <a:xfrm>
            <a:off x="719666" y="348786"/>
            <a:ext cx="10752600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lang="en-US" sz="45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Схемы (архитектура, БД)</a:t>
            </a:r>
            <a:endParaRPr sz="3200" i="0" u="none" strike="noStrike" cap="non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7702" y="0"/>
            <a:ext cx="12199702" cy="66381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190936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1" name="Google Shape;301;p29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02" name="Google Shape;302;p29"/>
          <p:cNvSpPr txBox="1"/>
          <p:nvPr/>
        </p:nvSpPr>
        <p:spPr>
          <a:xfrm>
            <a:off x="719666" y="348786"/>
            <a:ext cx="10752600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lang="ru-RU" sz="4500" b="1" dirty="0" smtClean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Ссылка на </a:t>
            </a:r>
            <a:r>
              <a:rPr lang="ru-RU" sz="4500" b="1" dirty="0" err="1" smtClean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репозиторий</a:t>
            </a:r>
            <a:r>
              <a:rPr lang="ru-RU" sz="4500" b="1" dirty="0" smtClean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проекта</a:t>
            </a:r>
            <a:endParaRPr sz="3200" i="0" u="none" strike="noStrike" cap="none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096040" y="3030865"/>
            <a:ext cx="10376226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hlinkClick r:id="rId4"/>
              </a:rPr>
              <a:t>https://</a:t>
            </a:r>
            <a:r>
              <a:rPr lang="en-US" sz="2800" dirty="0" smtClean="0">
                <a:hlinkClick r:id="rId4"/>
              </a:rPr>
              <a:t>github.com/abagryanov/otus_db_2021/tree/main/diploma_project</a:t>
            </a:r>
            <a:endParaRPr lang="en-US" sz="2800" dirty="0" smtClean="0"/>
          </a:p>
          <a:p>
            <a:endParaRPr lang="en-US" sz="2800" dirty="0" smtClean="0"/>
          </a:p>
        </p:txBody>
      </p:sp>
    </p:spTree>
    <p:extLst>
      <p:ext uri="{BB962C8B-B14F-4D97-AF65-F5344CB8AC3E}">
        <p14:creationId xmlns:p14="http://schemas.microsoft.com/office/powerpoint/2010/main" val="35237719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1" name="Google Shape;301;p29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02" name="Google Shape;302;p29"/>
          <p:cNvSpPr txBox="1"/>
          <p:nvPr/>
        </p:nvSpPr>
        <p:spPr>
          <a:xfrm>
            <a:off x="719666" y="348786"/>
            <a:ext cx="10752600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lang="ru-RU" sz="4500" b="1" dirty="0" smtClean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Показ проекта</a:t>
            </a:r>
            <a:endParaRPr sz="3200" i="0" u="none" strike="noStrike" cap="none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4023878" y="3022073"/>
            <a:ext cx="3678183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hlinkClick r:id="rId4"/>
              </a:rPr>
              <a:t>http://localhost:8090</a:t>
            </a:r>
            <a:endParaRPr lang="en-US" sz="2800" dirty="0" smtClean="0"/>
          </a:p>
          <a:p>
            <a:endParaRPr lang="en-US" sz="2800" dirty="0" smtClean="0"/>
          </a:p>
          <a:p>
            <a:endParaRPr lang="ru-RU" sz="2800" dirty="0"/>
          </a:p>
        </p:txBody>
      </p:sp>
    </p:spTree>
    <p:extLst>
      <p:ext uri="{BB962C8B-B14F-4D97-AF65-F5344CB8AC3E}">
        <p14:creationId xmlns:p14="http://schemas.microsoft.com/office/powerpoint/2010/main" val="128053081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8" name="Google Shape;308;p30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09" name="Google Shape;309;p30"/>
          <p:cNvSpPr txBox="1"/>
          <p:nvPr/>
        </p:nvSpPr>
        <p:spPr>
          <a:xfrm>
            <a:off x="719666" y="348786"/>
            <a:ext cx="10752600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lang="en-US" sz="45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Вывод и планы по развитию</a:t>
            </a:r>
            <a:endParaRPr sz="3200" i="0" u="none" strike="noStrike" cap="non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10" name="Google Shape;310;p30"/>
          <p:cNvSpPr txBox="1"/>
          <p:nvPr/>
        </p:nvSpPr>
        <p:spPr>
          <a:xfrm>
            <a:off x="4004990" y="2209974"/>
            <a:ext cx="6505800" cy="92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11" name="Google Shape;311;p30"/>
          <p:cNvSpPr txBox="1"/>
          <p:nvPr/>
        </p:nvSpPr>
        <p:spPr>
          <a:xfrm>
            <a:off x="4004990" y="4382394"/>
            <a:ext cx="67476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312" name="Google Shape;312;p30" descr="Звезда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0293001" y="5147825"/>
            <a:ext cx="1640675" cy="1422875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TextBox 2"/>
          <p:cNvSpPr txBox="1"/>
          <p:nvPr/>
        </p:nvSpPr>
        <p:spPr>
          <a:xfrm>
            <a:off x="949569" y="3513901"/>
            <a:ext cx="7789985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 smtClean="0"/>
              <a:t>Планы по развитию:</a:t>
            </a:r>
          </a:p>
          <a:p>
            <a:pPr marL="342900" indent="-342900">
              <a:buAutoNum type="arabicPeriod"/>
            </a:pPr>
            <a:r>
              <a:rPr lang="ru-RU" sz="2400" dirty="0" smtClean="0"/>
              <a:t>Углубиться в лучшие практики проектирование БД</a:t>
            </a:r>
          </a:p>
          <a:p>
            <a:pPr marL="342900" indent="-342900">
              <a:buAutoNum type="arabicPeriod"/>
            </a:pPr>
            <a:r>
              <a:rPr lang="ru-RU" sz="2400" dirty="0" smtClean="0"/>
              <a:t>Углубиться в </a:t>
            </a:r>
            <a:r>
              <a:rPr lang="en-US" sz="2400" dirty="0" smtClean="0"/>
              <a:t>Hibernate</a:t>
            </a:r>
          </a:p>
          <a:p>
            <a:pPr marL="342900" indent="-342900">
              <a:buAutoNum type="arabicPeriod"/>
            </a:pPr>
            <a:r>
              <a:rPr lang="ru-RU" sz="2400" dirty="0" smtClean="0"/>
              <a:t>Разобраться с </a:t>
            </a:r>
            <a:r>
              <a:rPr lang="en-US" sz="2400" dirty="0" err="1" smtClean="0"/>
              <a:t>Jooq</a:t>
            </a:r>
            <a:endParaRPr lang="ru-RU" sz="2400" dirty="0" smtClean="0"/>
          </a:p>
          <a:p>
            <a:pPr marL="342900" indent="-342900">
              <a:buAutoNum type="arabicPeriod"/>
            </a:pPr>
            <a:r>
              <a:rPr lang="ru-RU" sz="2400" dirty="0" smtClean="0"/>
              <a:t>Практика написания оптимальных запросов</a:t>
            </a:r>
            <a:endParaRPr lang="ru-RU" sz="2400" dirty="0"/>
          </a:p>
        </p:txBody>
      </p:sp>
      <p:sp>
        <p:nvSpPr>
          <p:cNvPr id="4" name="TextBox 3"/>
          <p:cNvSpPr txBox="1"/>
          <p:nvPr/>
        </p:nvSpPr>
        <p:spPr>
          <a:xfrm>
            <a:off x="949569" y="1568514"/>
            <a:ext cx="10881505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400" dirty="0" smtClean="0"/>
              <a:t>Выводы:</a:t>
            </a:r>
          </a:p>
          <a:p>
            <a:pPr marL="457200" indent="-457200">
              <a:buAutoNum type="arabicPeriod"/>
            </a:pPr>
            <a:r>
              <a:rPr lang="ru-RU" sz="2400" dirty="0" smtClean="0"/>
              <a:t>Курс помог дать базовые знания по БД, необходимо двигаться вглубь, </a:t>
            </a:r>
          </a:p>
          <a:p>
            <a:r>
              <a:rPr lang="ru-RU" sz="2400" dirty="0" smtClean="0"/>
              <a:t>набираться практики.</a:t>
            </a:r>
            <a:endParaRPr lang="ru-RU" sz="2400" dirty="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9" name="Google Shape;319;p3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20" name="Google Shape;320;p31"/>
          <p:cNvSpPr/>
          <p:nvPr/>
        </p:nvSpPr>
        <p:spPr>
          <a:xfrm>
            <a:off x="0" y="0"/>
            <a:ext cx="12192000" cy="1859400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803"/>
                </a:srgbClr>
              </a:gs>
              <a:gs pos="100000">
                <a:srgbClr val="01C3BA">
                  <a:alpha val="45882"/>
                </a:srgbClr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1" name="Google Shape;321;p31"/>
          <p:cNvSpPr/>
          <p:nvPr/>
        </p:nvSpPr>
        <p:spPr>
          <a:xfrm>
            <a:off x="-1" y="4643120"/>
            <a:ext cx="12192000" cy="2230200"/>
          </a:xfrm>
          <a:prstGeom prst="rect">
            <a:avLst/>
          </a:prstGeom>
          <a:gradFill>
            <a:gsLst>
              <a:gs pos="0">
                <a:srgbClr val="3C46B9">
                  <a:alpha val="27843"/>
                </a:srgbClr>
              </a:gs>
              <a:gs pos="49000">
                <a:srgbClr val="262E78">
                  <a:alpha val="60784"/>
                </a:srgbClr>
              </a:gs>
              <a:gs pos="100000">
                <a:srgbClr val="00756F">
                  <a:alpha val="56862"/>
                </a:srgbClr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2" name="Google Shape;322;p31"/>
          <p:cNvSpPr/>
          <p:nvPr/>
        </p:nvSpPr>
        <p:spPr>
          <a:xfrm>
            <a:off x="54557" y="2603123"/>
            <a:ext cx="12082800" cy="1296300"/>
          </a:xfrm>
          <a:prstGeom prst="roundRect">
            <a:avLst>
              <a:gd name="adj" fmla="val 60"/>
            </a:avLst>
          </a:prstGeom>
          <a:noFill/>
          <a:ln>
            <a:noFill/>
          </a:ln>
        </p:spPr>
        <p:txBody>
          <a:bodyPr spcFirstLastPara="1" wrap="square" lIns="44975" tIns="22475" rIns="44975" bIns="224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Спасибо за внимание!</a:t>
            </a:r>
            <a:br>
              <a:rPr lang="en-US" sz="5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</a:b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23" name="Google Shape;323;p31"/>
          <p:cNvSpPr>
            <a:spLocks noGrp="1"/>
          </p:cNvSpPr>
          <p:nvPr>
            <p:ph type="pic" idx="2"/>
          </p:nvPr>
        </p:nvSpPr>
        <p:spPr>
          <a:xfrm>
            <a:off x="3480883" y="5120636"/>
            <a:ext cx="1299900" cy="13731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969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фото</a:t>
            </a:r>
            <a:endParaRPr/>
          </a:p>
        </p:txBody>
      </p:sp>
      <p:sp>
        <p:nvSpPr>
          <p:cNvPr id="324" name="Google Shape;324;p31"/>
          <p:cNvSpPr txBox="1">
            <a:spLocks noGrp="1"/>
          </p:cNvSpPr>
          <p:nvPr>
            <p:ph type="body" idx="4294967295"/>
          </p:nvPr>
        </p:nvSpPr>
        <p:spPr>
          <a:xfrm>
            <a:off x="5221032" y="5034486"/>
            <a:ext cx="6555300" cy="52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64"/>
              <a:buFont typeface="Times New Roman"/>
              <a:buNone/>
            </a:pPr>
            <a:r>
              <a:rPr lang="ru-RU" dirty="0" err="1" smtClean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Багрянов</a:t>
            </a:r>
            <a:r>
              <a:rPr lang="ru-RU" dirty="0" smtClean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А. В.</a:t>
            </a:r>
            <a:endParaRPr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25" name="Google Shape;325;p31"/>
          <p:cNvSpPr txBox="1">
            <a:spLocks noGrp="1"/>
          </p:cNvSpPr>
          <p:nvPr>
            <p:ph type="body" idx="4294967295"/>
          </p:nvPr>
        </p:nvSpPr>
        <p:spPr>
          <a:xfrm>
            <a:off x="5221032" y="5590125"/>
            <a:ext cx="6555300" cy="30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64"/>
              <a:buFont typeface="Times New Roman"/>
              <a:buNone/>
            </a:pPr>
            <a:r>
              <a:rPr lang="ru-RU" dirty="0" smtClean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Старший программист</a:t>
            </a:r>
            <a:endParaRPr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26" name="Google Shape;326;p31"/>
          <p:cNvSpPr txBox="1">
            <a:spLocks noGrp="1"/>
          </p:cNvSpPr>
          <p:nvPr>
            <p:ph type="body" idx="4294967295"/>
          </p:nvPr>
        </p:nvSpPr>
        <p:spPr>
          <a:xfrm>
            <a:off x="5221032" y="5935296"/>
            <a:ext cx="6555300" cy="30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</a:pPr>
            <a:r>
              <a:rPr lang="ru-RU" dirty="0" smtClean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Спортмастер</a:t>
            </a:r>
            <a:endParaRPr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27" name="Google Shape;327;p31"/>
          <p:cNvSpPr txBox="1">
            <a:spLocks noGrp="1"/>
          </p:cNvSpPr>
          <p:nvPr>
            <p:ph type="body" idx="4294967295"/>
          </p:nvPr>
        </p:nvSpPr>
        <p:spPr>
          <a:xfrm>
            <a:off x="5221032" y="6269802"/>
            <a:ext cx="6555300" cy="30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</a:pPr>
            <a:r>
              <a:rPr lang="en-US" dirty="0" smtClean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abagryanov@gmail.com</a:t>
            </a:r>
            <a:endParaRPr dirty="0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1" name="Рисунок 10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81238" y="5034486"/>
            <a:ext cx="1612794" cy="1612794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5" name="Google Shape;175;p2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76" name="Google Shape;176;p22"/>
          <p:cNvSpPr/>
          <p:nvPr/>
        </p:nvSpPr>
        <p:spPr>
          <a:xfrm>
            <a:off x="0" y="0"/>
            <a:ext cx="12192000" cy="1859280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803"/>
                </a:srgbClr>
              </a:gs>
              <a:gs pos="100000">
                <a:srgbClr val="01C3BA">
                  <a:alpha val="4588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7" name="Google Shape;177;p22"/>
          <p:cNvSpPr/>
          <p:nvPr/>
        </p:nvSpPr>
        <p:spPr>
          <a:xfrm>
            <a:off x="-1" y="4643120"/>
            <a:ext cx="12192000" cy="2230216"/>
          </a:xfrm>
          <a:prstGeom prst="rect">
            <a:avLst/>
          </a:prstGeom>
          <a:gradFill>
            <a:gsLst>
              <a:gs pos="0">
                <a:srgbClr val="3C46B9">
                  <a:alpha val="27843"/>
                </a:srgbClr>
              </a:gs>
              <a:gs pos="49000">
                <a:srgbClr val="262E78">
                  <a:alpha val="60784"/>
                </a:srgbClr>
              </a:gs>
              <a:gs pos="100000">
                <a:srgbClr val="00756F">
                  <a:alpha val="5686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8" name="Google Shape;178;p22"/>
          <p:cNvSpPr/>
          <p:nvPr/>
        </p:nvSpPr>
        <p:spPr>
          <a:xfrm>
            <a:off x="54557" y="2080550"/>
            <a:ext cx="12082887" cy="1296154"/>
          </a:xfrm>
          <a:prstGeom prst="roundRect">
            <a:avLst>
              <a:gd name="adj" fmla="val 60"/>
            </a:avLst>
          </a:prstGeom>
          <a:noFill/>
          <a:ln>
            <a:noFill/>
          </a:ln>
        </p:spPr>
        <p:txBody>
          <a:bodyPr spcFirstLastPara="1" wrap="square" lIns="44975" tIns="22475" rIns="44975" bIns="224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922" b="1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Меня хорошо видно &amp;&amp; слышно?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79" name="Google Shape;179;p22"/>
          <p:cNvSpPr txBox="1"/>
          <p:nvPr/>
        </p:nvSpPr>
        <p:spPr>
          <a:xfrm>
            <a:off x="0" y="3341553"/>
            <a:ext cx="12137444" cy="6491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09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Ставьте	       , если все хорошо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09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Напишите в чат, если есть проблемы</a:t>
            </a:r>
            <a:endParaRPr sz="2109" b="1" i="0" u="none" strike="noStrike" cap="non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80" name="Google Shape;180;p22"/>
          <p:cNvSpPr/>
          <p:nvPr/>
        </p:nvSpPr>
        <p:spPr>
          <a:xfrm>
            <a:off x="5408875" y="3376700"/>
            <a:ext cx="324900" cy="280800"/>
          </a:xfrm>
          <a:prstGeom prst="roundRect">
            <a:avLst>
              <a:gd name="adj" fmla="val 16667"/>
            </a:avLst>
          </a:prstGeom>
          <a:solidFill>
            <a:schemeClr val="lt1">
              <a:alpha val="40000"/>
            </a:schemeClr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0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+</a:t>
            </a:r>
            <a:endParaRPr sz="2000" b="0" i="0" u="none" strike="noStrike" cap="non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23"/>
          <p:cNvSpPr txBox="1">
            <a:spLocks noGrp="1"/>
          </p:cNvSpPr>
          <p:nvPr>
            <p:ph type="body" idx="1"/>
          </p:nvPr>
        </p:nvSpPr>
        <p:spPr>
          <a:xfrm>
            <a:off x="0" y="2941319"/>
            <a:ext cx="12191279" cy="6364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2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US" sz="3600" dirty="0" err="1">
                <a:latin typeface="Roboto"/>
                <a:ea typeface="Roboto"/>
                <a:cs typeface="Roboto"/>
                <a:sym typeface="Roboto"/>
              </a:rPr>
              <a:t>Защита</a:t>
            </a:r>
            <a:r>
              <a:rPr lang="en-US" sz="3600" dirty="0"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3600" dirty="0" err="1">
                <a:latin typeface="Roboto"/>
                <a:ea typeface="Roboto"/>
                <a:cs typeface="Roboto"/>
                <a:sym typeface="Roboto"/>
              </a:rPr>
              <a:t>проекта</a:t>
            </a:r>
            <a:endParaRPr sz="3600" dirty="0">
              <a:latin typeface="Roboto"/>
              <a:ea typeface="Roboto"/>
              <a:cs typeface="Roboto"/>
              <a:sym typeface="Roboto"/>
            </a:endParaRPr>
          </a:p>
          <a:p>
            <a:pPr marL="0" lvl="0" indent="0">
              <a:buSzPts val="3600"/>
            </a:pPr>
            <a:r>
              <a:rPr lang="ru-RU" sz="3600" dirty="0"/>
              <a:t>Разработка интернет-магазина (</a:t>
            </a:r>
            <a:r>
              <a:rPr lang="ru-RU" sz="3600" dirty="0" err="1"/>
              <a:t>Spring</a:t>
            </a:r>
            <a:r>
              <a:rPr lang="ru-RU" sz="3600" dirty="0"/>
              <a:t> </a:t>
            </a:r>
            <a:r>
              <a:rPr lang="ru-RU" sz="3600" dirty="0" err="1"/>
              <a:t>boot</a:t>
            </a:r>
            <a:r>
              <a:rPr lang="ru-RU" sz="3600" dirty="0"/>
              <a:t> + </a:t>
            </a:r>
            <a:r>
              <a:rPr lang="ru-RU" sz="3600" dirty="0" err="1"/>
              <a:t>Postre</a:t>
            </a:r>
            <a:r>
              <a:rPr lang="ru-RU" sz="3600" dirty="0"/>
              <a:t> SQL 14 + </a:t>
            </a:r>
            <a:r>
              <a:rPr lang="ru-RU" sz="3600" dirty="0" err="1"/>
              <a:t>VueJS</a:t>
            </a:r>
            <a:r>
              <a:rPr lang="ru-RU" sz="3600" dirty="0"/>
              <a:t> 2.0)</a:t>
            </a:r>
            <a:endParaRPr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87" name="Google Shape;187;p23"/>
          <p:cNvSpPr txBox="1">
            <a:spLocks noGrp="1"/>
          </p:cNvSpPr>
          <p:nvPr>
            <p:ph type="body" idx="3"/>
          </p:nvPr>
        </p:nvSpPr>
        <p:spPr>
          <a:xfrm>
            <a:off x="5221032" y="5034486"/>
            <a:ext cx="6555332" cy="5229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64"/>
              <a:buFont typeface="Times New Roman"/>
              <a:buNone/>
            </a:pPr>
            <a:r>
              <a:rPr lang="ru-RU" dirty="0" err="1" smtClean="0">
                <a:latin typeface="Roboto"/>
                <a:ea typeface="Roboto"/>
                <a:cs typeface="Roboto"/>
                <a:sym typeface="Roboto"/>
              </a:rPr>
              <a:t>Багрянов</a:t>
            </a:r>
            <a:r>
              <a:rPr lang="ru-RU" dirty="0" smtClean="0">
                <a:latin typeface="Roboto"/>
                <a:ea typeface="Roboto"/>
                <a:cs typeface="Roboto"/>
                <a:sym typeface="Roboto"/>
              </a:rPr>
              <a:t> А. В.</a:t>
            </a:r>
            <a:endParaRPr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88" name="Google Shape;188;p23"/>
          <p:cNvSpPr txBox="1">
            <a:spLocks noGrp="1"/>
          </p:cNvSpPr>
          <p:nvPr>
            <p:ph type="body" idx="4"/>
          </p:nvPr>
        </p:nvSpPr>
        <p:spPr>
          <a:xfrm>
            <a:off x="5221032" y="5603702"/>
            <a:ext cx="6555332" cy="3085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</a:pPr>
            <a:r>
              <a:rPr lang="ru-RU" dirty="0" smtClean="0">
                <a:latin typeface="Roboto"/>
                <a:ea typeface="Roboto"/>
                <a:cs typeface="Roboto"/>
                <a:sym typeface="Roboto"/>
              </a:rPr>
              <a:t>Старший программист</a:t>
            </a:r>
            <a:endParaRPr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89" name="Google Shape;189;p23"/>
          <p:cNvSpPr txBox="1">
            <a:spLocks noGrp="1"/>
          </p:cNvSpPr>
          <p:nvPr>
            <p:ph type="body" idx="5"/>
          </p:nvPr>
        </p:nvSpPr>
        <p:spPr>
          <a:xfrm>
            <a:off x="5221032" y="5935296"/>
            <a:ext cx="6555332" cy="3085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</a:pPr>
            <a:r>
              <a:rPr lang="ru-RU" dirty="0" smtClean="0">
                <a:latin typeface="Roboto"/>
                <a:ea typeface="Roboto"/>
                <a:cs typeface="Roboto"/>
                <a:sym typeface="Roboto"/>
              </a:rPr>
              <a:t>Спортмастер</a:t>
            </a:r>
            <a:endParaRPr lang="en-US" dirty="0" smtClean="0"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</a:pPr>
            <a:r>
              <a:rPr lang="en-US" dirty="0" smtClean="0">
                <a:latin typeface="Roboto"/>
                <a:ea typeface="Roboto"/>
                <a:cs typeface="Roboto"/>
                <a:sym typeface="Roboto"/>
              </a:rPr>
              <a:t>abagryanov@gmail.com</a:t>
            </a:r>
            <a:endParaRPr dirty="0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81238" y="5034486"/>
            <a:ext cx="1612794" cy="1612794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5" name="Google Shape;195;p24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96" name="Google Shape;196;p24"/>
          <p:cNvSpPr txBox="1"/>
          <p:nvPr/>
        </p:nvSpPr>
        <p:spPr>
          <a:xfrm>
            <a:off x="719666" y="348786"/>
            <a:ext cx="10752600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US" sz="36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План защиты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97" name="Google Shape;197;p24"/>
          <p:cNvSpPr txBox="1"/>
          <p:nvPr/>
        </p:nvSpPr>
        <p:spPr>
          <a:xfrm>
            <a:off x="1882903" y="1608056"/>
            <a:ext cx="72300" cy="59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5700" tIns="35700" rIns="35700" bIns="3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375" b="1" i="0" u="none" strike="noStrike" cap="none">
              <a:solidFill>
                <a:srgbClr val="35545C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198" name="Google Shape;198;p24"/>
          <p:cNvGrpSpPr/>
          <p:nvPr/>
        </p:nvGrpSpPr>
        <p:grpSpPr>
          <a:xfrm>
            <a:off x="2665824" y="1762405"/>
            <a:ext cx="6944271" cy="2772495"/>
            <a:chOff x="697888" y="2263"/>
            <a:chExt cx="6427500" cy="4630085"/>
          </a:xfrm>
        </p:grpSpPr>
        <p:sp>
          <p:nvSpPr>
            <p:cNvPr id="199" name="Google Shape;199;p24"/>
            <p:cNvSpPr/>
            <p:nvPr/>
          </p:nvSpPr>
          <p:spPr>
            <a:xfrm>
              <a:off x="697888" y="2263"/>
              <a:ext cx="6427500" cy="841800"/>
            </a:xfrm>
            <a:prstGeom prst="roundRect">
              <a:avLst>
                <a:gd name="adj" fmla="val 10000"/>
              </a:avLst>
            </a:prstGeom>
            <a:solidFill>
              <a:srgbClr val="40CDD0"/>
            </a:solidFill>
            <a:ln w="12700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00" name="Google Shape;200;p24"/>
            <p:cNvSpPr txBox="1"/>
            <p:nvPr/>
          </p:nvSpPr>
          <p:spPr>
            <a:xfrm>
              <a:off x="722545" y="26920"/>
              <a:ext cx="6378000" cy="792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33350" tIns="133350" rIns="133350" bIns="13335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800"/>
                <a:buFont typeface="Roboto"/>
                <a:buNone/>
              </a:pPr>
              <a:r>
                <a:rPr lang="en-US" sz="2800" b="1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Цели проекта</a:t>
              </a:r>
              <a:endParaRPr sz="36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01" name="Google Shape;201;p24"/>
            <p:cNvSpPr/>
            <p:nvPr/>
          </p:nvSpPr>
          <p:spPr>
            <a:xfrm rot="5400000">
              <a:off x="3753763" y="865069"/>
              <a:ext cx="315600" cy="378900"/>
            </a:xfrm>
            <a:prstGeom prst="rightArrow">
              <a:avLst>
                <a:gd name="adj1" fmla="val 60000"/>
                <a:gd name="adj2" fmla="val 50000"/>
              </a:avLst>
            </a:prstGeom>
            <a:solidFill>
              <a:srgbClr val="ABBA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02" name="Google Shape;202;p24"/>
            <p:cNvSpPr txBox="1"/>
            <p:nvPr/>
          </p:nvSpPr>
          <p:spPr>
            <a:xfrm>
              <a:off x="3797952" y="896719"/>
              <a:ext cx="227400" cy="221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endParaRPr sz="150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03" name="Google Shape;203;p24"/>
            <p:cNvSpPr/>
            <p:nvPr/>
          </p:nvSpPr>
          <p:spPr>
            <a:xfrm>
              <a:off x="697888" y="1265024"/>
              <a:ext cx="6427500" cy="841800"/>
            </a:xfrm>
            <a:prstGeom prst="roundRect">
              <a:avLst>
                <a:gd name="adj" fmla="val 10000"/>
              </a:avLst>
            </a:prstGeom>
            <a:solidFill>
              <a:srgbClr val="40CDD0"/>
            </a:solidFill>
            <a:ln w="12700" cap="flat" cmpd="sng">
              <a:solidFill>
                <a:srgbClr val="FFFFFF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04" name="Google Shape;204;p24"/>
            <p:cNvSpPr txBox="1"/>
            <p:nvPr/>
          </p:nvSpPr>
          <p:spPr>
            <a:xfrm>
              <a:off x="722545" y="1289681"/>
              <a:ext cx="6378000" cy="792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06675" tIns="106675" rIns="106675" bIns="106675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800"/>
                <a:buFont typeface="Arial"/>
                <a:buNone/>
              </a:pPr>
              <a:r>
                <a:rPr lang="en-US" sz="2800" b="1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Что планировалось</a:t>
              </a:r>
              <a:endParaRPr sz="28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05" name="Google Shape;205;p24"/>
            <p:cNvSpPr/>
            <p:nvPr/>
          </p:nvSpPr>
          <p:spPr>
            <a:xfrm rot="5400000">
              <a:off x="3753763" y="2127831"/>
              <a:ext cx="315600" cy="378900"/>
            </a:xfrm>
            <a:prstGeom prst="rightArrow">
              <a:avLst>
                <a:gd name="adj1" fmla="val 60000"/>
                <a:gd name="adj2" fmla="val 50000"/>
              </a:avLst>
            </a:prstGeom>
            <a:solidFill>
              <a:srgbClr val="ABBA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06" name="Google Shape;206;p24"/>
            <p:cNvSpPr txBox="1"/>
            <p:nvPr/>
          </p:nvSpPr>
          <p:spPr>
            <a:xfrm>
              <a:off x="3797952" y="2159481"/>
              <a:ext cx="227400" cy="221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endParaRPr sz="150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07" name="Google Shape;207;p24"/>
            <p:cNvSpPr/>
            <p:nvPr/>
          </p:nvSpPr>
          <p:spPr>
            <a:xfrm>
              <a:off x="730094" y="2527786"/>
              <a:ext cx="6363000" cy="841800"/>
            </a:xfrm>
            <a:prstGeom prst="roundRect">
              <a:avLst>
                <a:gd name="adj" fmla="val 10000"/>
              </a:avLst>
            </a:prstGeom>
            <a:solidFill>
              <a:srgbClr val="40CDD0"/>
            </a:solidFill>
            <a:ln w="12700" cap="flat" cmpd="sng">
              <a:solidFill>
                <a:srgbClr val="FFFFFF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08" name="Google Shape;208;p24"/>
            <p:cNvSpPr txBox="1"/>
            <p:nvPr/>
          </p:nvSpPr>
          <p:spPr>
            <a:xfrm>
              <a:off x="754751" y="2552443"/>
              <a:ext cx="6313800" cy="792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06675" tIns="106675" rIns="106675" bIns="106675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800"/>
                <a:buFont typeface="Arial"/>
                <a:buNone/>
              </a:pPr>
              <a:r>
                <a:rPr lang="en-US" sz="2800" b="1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Используемые технологии</a:t>
              </a:r>
              <a:endParaRPr sz="2800"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09" name="Google Shape;209;p24"/>
            <p:cNvSpPr/>
            <p:nvPr/>
          </p:nvSpPr>
          <p:spPr>
            <a:xfrm rot="5400000">
              <a:off x="3753763" y="3390593"/>
              <a:ext cx="315600" cy="378900"/>
            </a:xfrm>
            <a:prstGeom prst="rightArrow">
              <a:avLst>
                <a:gd name="adj1" fmla="val 60000"/>
                <a:gd name="adj2" fmla="val 50000"/>
              </a:avLst>
            </a:prstGeom>
            <a:solidFill>
              <a:srgbClr val="ABBA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10" name="Google Shape;210;p24"/>
            <p:cNvSpPr txBox="1"/>
            <p:nvPr/>
          </p:nvSpPr>
          <p:spPr>
            <a:xfrm>
              <a:off x="3797952" y="3422243"/>
              <a:ext cx="227400" cy="221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endParaRPr sz="150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11" name="Google Shape;211;p24"/>
            <p:cNvSpPr/>
            <p:nvPr/>
          </p:nvSpPr>
          <p:spPr>
            <a:xfrm>
              <a:off x="723496" y="3790548"/>
              <a:ext cx="6376200" cy="841800"/>
            </a:xfrm>
            <a:prstGeom prst="roundRect">
              <a:avLst>
                <a:gd name="adj" fmla="val 10000"/>
              </a:avLst>
            </a:prstGeom>
            <a:solidFill>
              <a:srgbClr val="40CDD0"/>
            </a:solidFill>
            <a:ln w="12700" cap="flat" cmpd="sng">
              <a:solidFill>
                <a:srgbClr val="FFFFFF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12" name="Google Shape;212;p24"/>
            <p:cNvSpPr txBox="1"/>
            <p:nvPr/>
          </p:nvSpPr>
          <p:spPr>
            <a:xfrm>
              <a:off x="748153" y="3815205"/>
              <a:ext cx="6327000" cy="792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06675" tIns="106675" rIns="106675" bIns="106675" anchor="ctr" anchorCtr="0">
              <a:noAutofit/>
            </a:bodyPr>
            <a:lstStyle/>
            <a:p>
              <a:pPr marL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800"/>
                <a:buFont typeface="Arial"/>
                <a:buNone/>
              </a:pPr>
              <a:r>
                <a:rPr lang="en-US" sz="2800" b="1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Что получилось</a:t>
              </a:r>
              <a:endParaRPr sz="28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213" name="Google Shape;213;p24"/>
          <p:cNvGrpSpPr/>
          <p:nvPr/>
        </p:nvGrpSpPr>
        <p:grpSpPr>
          <a:xfrm>
            <a:off x="2730378" y="4600410"/>
            <a:ext cx="6944271" cy="1498327"/>
            <a:chOff x="697888" y="-395392"/>
            <a:chExt cx="6427500" cy="2502216"/>
          </a:xfrm>
        </p:grpSpPr>
        <p:sp>
          <p:nvSpPr>
            <p:cNvPr id="214" name="Google Shape;214;p24"/>
            <p:cNvSpPr/>
            <p:nvPr/>
          </p:nvSpPr>
          <p:spPr>
            <a:xfrm>
              <a:off x="697888" y="2263"/>
              <a:ext cx="6427500" cy="841800"/>
            </a:xfrm>
            <a:prstGeom prst="roundRect">
              <a:avLst>
                <a:gd name="adj" fmla="val 10000"/>
              </a:avLst>
            </a:prstGeom>
            <a:solidFill>
              <a:srgbClr val="40CDD0"/>
            </a:solidFill>
            <a:ln w="12700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15" name="Google Shape;215;p24"/>
            <p:cNvSpPr txBox="1"/>
            <p:nvPr/>
          </p:nvSpPr>
          <p:spPr>
            <a:xfrm>
              <a:off x="722545" y="26920"/>
              <a:ext cx="6378000" cy="792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33350" tIns="133350" rIns="133350" bIns="133350" anchor="ctr" anchorCtr="0">
              <a:noAutofit/>
            </a:bodyPr>
            <a:lstStyle/>
            <a:p>
              <a:pPr marL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800"/>
                <a:buFont typeface="Arial"/>
                <a:buNone/>
              </a:pPr>
              <a:r>
                <a:rPr lang="en-US" sz="2800" b="1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Схемы/архитектура</a:t>
              </a:r>
              <a:endParaRPr sz="28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16" name="Google Shape;216;p24"/>
            <p:cNvSpPr/>
            <p:nvPr/>
          </p:nvSpPr>
          <p:spPr>
            <a:xfrm rot="5400000">
              <a:off x="3753763" y="865069"/>
              <a:ext cx="315600" cy="378900"/>
            </a:xfrm>
            <a:prstGeom prst="rightArrow">
              <a:avLst>
                <a:gd name="adj1" fmla="val 60000"/>
                <a:gd name="adj2" fmla="val 50000"/>
              </a:avLst>
            </a:prstGeom>
            <a:solidFill>
              <a:srgbClr val="ABBA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17" name="Google Shape;217;p24"/>
            <p:cNvSpPr txBox="1"/>
            <p:nvPr/>
          </p:nvSpPr>
          <p:spPr>
            <a:xfrm>
              <a:off x="3797952" y="896719"/>
              <a:ext cx="227400" cy="221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endParaRPr sz="150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18" name="Google Shape;218;p24"/>
            <p:cNvSpPr/>
            <p:nvPr/>
          </p:nvSpPr>
          <p:spPr>
            <a:xfrm>
              <a:off x="697888" y="1265024"/>
              <a:ext cx="6427500" cy="841800"/>
            </a:xfrm>
            <a:prstGeom prst="roundRect">
              <a:avLst>
                <a:gd name="adj" fmla="val 10000"/>
              </a:avLst>
            </a:prstGeom>
            <a:solidFill>
              <a:srgbClr val="40CDD0"/>
            </a:solidFill>
            <a:ln w="12700" cap="flat" cmpd="sng">
              <a:solidFill>
                <a:srgbClr val="FFFFFF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19" name="Google Shape;219;p24"/>
            <p:cNvSpPr txBox="1"/>
            <p:nvPr/>
          </p:nvSpPr>
          <p:spPr>
            <a:xfrm>
              <a:off x="722545" y="1289681"/>
              <a:ext cx="6378000" cy="792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06675" tIns="106675" rIns="106675" bIns="106675" anchor="ctr" anchorCtr="0">
              <a:noAutofit/>
            </a:bodyPr>
            <a:lstStyle/>
            <a:p>
              <a:pPr marL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800"/>
                <a:buFont typeface="Arial"/>
                <a:buNone/>
              </a:pPr>
              <a:r>
                <a:rPr lang="en-US" sz="2800" b="1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Выводы</a:t>
              </a:r>
              <a:endPara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20" name="Google Shape;220;p24"/>
            <p:cNvSpPr/>
            <p:nvPr/>
          </p:nvSpPr>
          <p:spPr>
            <a:xfrm rot="5400000">
              <a:off x="3753763" y="-427042"/>
              <a:ext cx="315600" cy="378900"/>
            </a:xfrm>
            <a:prstGeom prst="rightArrow">
              <a:avLst>
                <a:gd name="adj1" fmla="val 60000"/>
                <a:gd name="adj2" fmla="val 50000"/>
              </a:avLst>
            </a:prstGeom>
            <a:solidFill>
              <a:srgbClr val="ABBA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21" name="Google Shape;221;p24"/>
            <p:cNvSpPr txBox="1"/>
            <p:nvPr/>
          </p:nvSpPr>
          <p:spPr>
            <a:xfrm>
              <a:off x="3797952" y="-395392"/>
              <a:ext cx="227400" cy="221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endParaRPr sz="150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6" name="Google Shape;226;p25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27" name="Google Shape;227;p25"/>
          <p:cNvSpPr txBox="1"/>
          <p:nvPr/>
        </p:nvSpPr>
        <p:spPr>
          <a:xfrm>
            <a:off x="719666" y="348786"/>
            <a:ext cx="10752667" cy="5004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lang="en-US" sz="4500" b="1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Цели </a:t>
            </a:r>
            <a:r>
              <a:rPr lang="en-US" sz="45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проекта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28" name="Google Shape;228;p25"/>
          <p:cNvSpPr/>
          <p:nvPr/>
        </p:nvSpPr>
        <p:spPr>
          <a:xfrm>
            <a:off x="2340804" y="1712170"/>
            <a:ext cx="7541966" cy="1325881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600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Проектирование БД</a:t>
            </a:r>
            <a:endParaRPr sz="1600" b="0" i="0" u="none" strike="noStrike" cap="none" dirty="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29" name="Google Shape;229;p25"/>
          <p:cNvSpPr txBox="1"/>
          <p:nvPr/>
        </p:nvSpPr>
        <p:spPr>
          <a:xfrm>
            <a:off x="2566876" y="1867279"/>
            <a:ext cx="797442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6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1</a:t>
            </a:r>
            <a:endParaRPr sz="1400" b="0" i="0" u="none" strike="noStrike" cap="none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30" name="Google Shape;230;p25"/>
          <p:cNvSpPr/>
          <p:nvPr/>
        </p:nvSpPr>
        <p:spPr>
          <a:xfrm>
            <a:off x="3244520" y="2021167"/>
            <a:ext cx="6391089" cy="707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31" name="Google Shape;231;p25"/>
          <p:cNvSpPr/>
          <p:nvPr/>
        </p:nvSpPr>
        <p:spPr>
          <a:xfrm>
            <a:off x="2340804" y="3304914"/>
            <a:ext cx="7541966" cy="1325881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600" b="0" i="0" u="none" strike="noStrike" cap="none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Разработка </a:t>
            </a:r>
            <a:r>
              <a:rPr lang="en-US" sz="1600" b="0" i="0" u="none" strike="noStrike" cap="none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backend </a:t>
            </a:r>
            <a:r>
              <a:rPr lang="ru-RU" sz="1600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на </a:t>
            </a:r>
            <a:r>
              <a:rPr lang="ru-RU" sz="1600" dirty="0" err="1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стэке</a:t>
            </a:r>
            <a:r>
              <a:rPr lang="ru-RU" sz="1600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1600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Java </a:t>
            </a:r>
            <a:r>
              <a:rPr lang="ru-RU" sz="1600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+ </a:t>
            </a:r>
            <a:r>
              <a:rPr lang="en-US" sz="1600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Spring Boot</a:t>
            </a:r>
            <a:endParaRPr sz="1600" b="0" i="0" u="none" strike="noStrike" cap="none" dirty="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32" name="Google Shape;232;p25"/>
          <p:cNvSpPr txBox="1"/>
          <p:nvPr/>
        </p:nvSpPr>
        <p:spPr>
          <a:xfrm>
            <a:off x="2566876" y="3460023"/>
            <a:ext cx="797442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6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2</a:t>
            </a:r>
            <a:endParaRPr sz="1400" b="0" i="0" u="none" strike="noStrike" cap="none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33" name="Google Shape;233;p25"/>
          <p:cNvSpPr/>
          <p:nvPr/>
        </p:nvSpPr>
        <p:spPr>
          <a:xfrm>
            <a:off x="3244520" y="3460023"/>
            <a:ext cx="6391089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34" name="Google Shape;234;p25"/>
          <p:cNvSpPr/>
          <p:nvPr/>
        </p:nvSpPr>
        <p:spPr>
          <a:xfrm>
            <a:off x="2340804" y="5002105"/>
            <a:ext cx="7541966" cy="1325881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600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Разработка </a:t>
            </a:r>
            <a:r>
              <a:rPr lang="en-US" sz="1600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frontend </a:t>
            </a:r>
            <a:r>
              <a:rPr lang="ru-RU" sz="1600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на </a:t>
            </a:r>
            <a:r>
              <a:rPr lang="en-US" sz="1600" dirty="0" err="1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Vue</a:t>
            </a:r>
            <a:r>
              <a:rPr lang="en-US" sz="1600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 JS</a:t>
            </a:r>
            <a:endParaRPr sz="1600" b="0" i="0" u="none" strike="noStrike" cap="none" dirty="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35" name="Google Shape;235;p25"/>
          <p:cNvSpPr/>
          <p:nvPr/>
        </p:nvSpPr>
        <p:spPr>
          <a:xfrm>
            <a:off x="3244520" y="5311102"/>
            <a:ext cx="6391089" cy="707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36" name="Google Shape;236;p25"/>
          <p:cNvSpPr txBox="1"/>
          <p:nvPr/>
        </p:nvSpPr>
        <p:spPr>
          <a:xfrm>
            <a:off x="2566876" y="5157214"/>
            <a:ext cx="797442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6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3</a:t>
            </a:r>
            <a:endParaRPr sz="6600" b="1" i="0" u="none" strike="noStrike" cap="none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2" name="Google Shape;242;p26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43" name="Google Shape;243;p26"/>
          <p:cNvSpPr txBox="1"/>
          <p:nvPr/>
        </p:nvSpPr>
        <p:spPr>
          <a:xfrm>
            <a:off x="719666" y="348786"/>
            <a:ext cx="10752667" cy="5004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lang="en-US" sz="45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Что планировалось</a:t>
            </a:r>
            <a:endParaRPr sz="3200" i="0" u="none" strike="noStrike" cap="non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44" name="Google Shape;244;p26"/>
          <p:cNvSpPr/>
          <p:nvPr/>
        </p:nvSpPr>
        <p:spPr>
          <a:xfrm>
            <a:off x="7507550" y="2431674"/>
            <a:ext cx="2458102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Выделение фигурой/маркером инфы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5" name="Google Shape;245;p26"/>
          <p:cNvSpPr/>
          <p:nvPr/>
        </p:nvSpPr>
        <p:spPr>
          <a:xfrm>
            <a:off x="3554265" y="4678557"/>
            <a:ext cx="2370686" cy="13234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Одна мысль на слайде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без картинок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6" name="Google Shape;246;p26"/>
          <p:cNvSpPr/>
          <p:nvPr/>
        </p:nvSpPr>
        <p:spPr>
          <a:xfrm>
            <a:off x="6236002" y="4678557"/>
            <a:ext cx="2370687" cy="13234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Использование цифр для опроса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0-9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7" name="Google Shape;247;p26"/>
          <p:cNvSpPr/>
          <p:nvPr/>
        </p:nvSpPr>
        <p:spPr>
          <a:xfrm>
            <a:off x="1072662" y="1516010"/>
            <a:ext cx="10814538" cy="841939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600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В своей работе использую </a:t>
            </a:r>
            <a:r>
              <a:rPr lang="ru-RU" sz="1600" dirty="0" err="1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вендорскую</a:t>
            </a:r>
            <a:r>
              <a:rPr lang="ru-RU" sz="1600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 систему с </a:t>
            </a:r>
            <a:r>
              <a:rPr lang="ru-RU" sz="1600" dirty="0" err="1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графовой</a:t>
            </a:r>
            <a:r>
              <a:rPr lang="ru-RU" sz="1600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 БД (с реляционными БД опыта было мало)</a:t>
            </a:r>
            <a:endParaRPr sz="1600" b="0" i="0" u="none" strike="noStrike" cap="none" dirty="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48" name="Google Shape;248;p26"/>
          <p:cNvSpPr txBox="1"/>
          <p:nvPr/>
        </p:nvSpPr>
        <p:spPr>
          <a:xfrm>
            <a:off x="513950" y="1423622"/>
            <a:ext cx="797442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 b="1" i="0" u="none" strike="noStrike" cap="none" dirty="0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1</a:t>
            </a:r>
            <a:endParaRPr sz="5000" b="0" i="0" u="none" strike="noStrike" cap="none" dirty="0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49" name="Google Shape;249;p26"/>
          <p:cNvSpPr/>
          <p:nvPr/>
        </p:nvSpPr>
        <p:spPr>
          <a:xfrm>
            <a:off x="3817207" y="1584648"/>
            <a:ext cx="6391089" cy="707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50" name="Google Shape;250;p26"/>
          <p:cNvSpPr/>
          <p:nvPr/>
        </p:nvSpPr>
        <p:spPr>
          <a:xfrm>
            <a:off x="1079464" y="2489361"/>
            <a:ext cx="10807736" cy="841939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600" b="0" i="0" u="none" strike="noStrike" cap="none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До курса занимался доработкой </a:t>
            </a:r>
            <a:r>
              <a:rPr lang="ru-RU" sz="1600" b="0" i="0" u="none" strike="noStrike" cap="none" dirty="0" err="1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вендорской</a:t>
            </a:r>
            <a:r>
              <a:rPr lang="ru-RU" sz="1600" b="0" i="0" u="none" strike="noStrike" cap="none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1600" b="0" i="0" u="none" strike="noStrike" cap="none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enterprise </a:t>
            </a:r>
            <a:r>
              <a:rPr lang="ru-RU" sz="1600" b="0" i="0" u="none" strike="noStrike" cap="none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системы, а также разработкой </a:t>
            </a:r>
            <a:r>
              <a:rPr lang="ru-RU" sz="1600" b="0" i="0" u="none" strike="noStrike" cap="none" dirty="0" err="1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микросервисов</a:t>
            </a:r>
            <a:r>
              <a:rPr lang="ru-RU" sz="1600" b="0" i="0" u="none" strike="noStrike" cap="none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 вокруг этой самой </a:t>
            </a:r>
            <a:r>
              <a:rPr lang="ru-RU" sz="1600" b="0" i="0" u="none" strike="noStrike" cap="none" dirty="0" err="1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вендорской</a:t>
            </a:r>
            <a:r>
              <a:rPr lang="ru-RU" sz="1600" b="0" i="0" u="none" strike="noStrike" cap="none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 системы (</a:t>
            </a:r>
            <a:r>
              <a:rPr lang="en-US" sz="1600" b="0" i="0" u="none" strike="noStrike" cap="none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Spring Boot, Rabbit MQ, </a:t>
            </a:r>
            <a:r>
              <a:rPr lang="en-US" sz="1600" b="0" i="0" u="none" strike="noStrike" cap="none" dirty="0" err="1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Redis</a:t>
            </a:r>
            <a:r>
              <a:rPr lang="en-US" sz="1600" b="0" i="0" u="none" strike="noStrike" cap="none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, </a:t>
            </a:r>
            <a:r>
              <a:rPr lang="en-US" sz="1600" b="0" i="0" u="none" strike="noStrike" cap="none" dirty="0" err="1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Minio</a:t>
            </a:r>
            <a:r>
              <a:rPr lang="en-US" sz="1600" b="0" i="0" u="none" strike="noStrike" cap="none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 S3, Japer report</a:t>
            </a:r>
            <a:r>
              <a:rPr lang="en-US" sz="1600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, Docker, K8s</a:t>
            </a:r>
            <a:r>
              <a:rPr lang="ru-RU" sz="1600" b="0" i="0" u="none" strike="noStrike" cap="none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)</a:t>
            </a:r>
            <a:endParaRPr sz="1600" b="0" i="0" u="none" strike="noStrike" cap="none" dirty="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51" name="Google Shape;251;p26"/>
          <p:cNvSpPr/>
          <p:nvPr/>
        </p:nvSpPr>
        <p:spPr>
          <a:xfrm>
            <a:off x="1072662" y="3462712"/>
            <a:ext cx="10814538" cy="841939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600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На курсе хотел получить знания о РСУБД, как проектировать БД, как оптимизировать работу БД, как писать оптимальные запросы, разобраться с индексами</a:t>
            </a:r>
            <a:endParaRPr sz="1600" b="0" i="0" u="none" strike="noStrike" cap="none" dirty="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52" name="Google Shape;252;p26"/>
          <p:cNvSpPr/>
          <p:nvPr/>
        </p:nvSpPr>
        <p:spPr>
          <a:xfrm>
            <a:off x="1072662" y="4436063"/>
            <a:ext cx="10814538" cy="841939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600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На выполнение проекта ушло порядка 10 дней</a:t>
            </a:r>
            <a:endParaRPr sz="1600" b="0" i="0" u="none" strike="noStrike" cap="none" dirty="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53" name="Google Shape;253;p26"/>
          <p:cNvSpPr/>
          <p:nvPr/>
        </p:nvSpPr>
        <p:spPr>
          <a:xfrm>
            <a:off x="1079464" y="5409413"/>
            <a:ext cx="10807736" cy="841939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600" b="0" i="0" u="none" strike="noStrike" cap="none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При выполнении проекта хотелось пройти полный цикл разработки интернет-магазина</a:t>
            </a:r>
            <a:endParaRPr sz="1600" b="0" i="0" u="none" strike="noStrike" cap="none" dirty="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54" name="Google Shape;254;p26"/>
          <p:cNvSpPr txBox="1"/>
          <p:nvPr/>
        </p:nvSpPr>
        <p:spPr>
          <a:xfrm>
            <a:off x="527708" y="2423740"/>
            <a:ext cx="797442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 b="1" i="0" u="none" strike="noStrike" cap="none" dirty="0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2</a:t>
            </a:r>
            <a:endParaRPr sz="5000" b="0" i="0" u="none" strike="noStrike" cap="none" dirty="0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55" name="Google Shape;255;p26"/>
          <p:cNvSpPr/>
          <p:nvPr/>
        </p:nvSpPr>
        <p:spPr>
          <a:xfrm>
            <a:off x="3817207" y="2729629"/>
            <a:ext cx="6391089" cy="707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56" name="Google Shape;256;p26"/>
          <p:cNvSpPr txBox="1"/>
          <p:nvPr/>
        </p:nvSpPr>
        <p:spPr>
          <a:xfrm>
            <a:off x="534781" y="3362561"/>
            <a:ext cx="797442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 b="1" i="0" u="none" strike="noStrike" cap="none" dirty="0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3</a:t>
            </a:r>
            <a:endParaRPr sz="5000" b="0" i="0" u="none" strike="noStrike" cap="none" dirty="0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57" name="Google Shape;257;p26"/>
          <p:cNvSpPr/>
          <p:nvPr/>
        </p:nvSpPr>
        <p:spPr>
          <a:xfrm>
            <a:off x="3817207" y="3685708"/>
            <a:ext cx="6391089" cy="707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58" name="Google Shape;258;p26"/>
          <p:cNvSpPr txBox="1"/>
          <p:nvPr/>
        </p:nvSpPr>
        <p:spPr>
          <a:xfrm>
            <a:off x="527708" y="4478375"/>
            <a:ext cx="797442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 b="1" i="0" u="none" strike="noStrike" cap="none" dirty="0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4</a:t>
            </a:r>
            <a:endParaRPr sz="5000" b="0" i="0" u="none" strike="noStrike" cap="none" dirty="0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59" name="Google Shape;259;p26"/>
          <p:cNvSpPr/>
          <p:nvPr/>
        </p:nvSpPr>
        <p:spPr>
          <a:xfrm>
            <a:off x="3817207" y="4508809"/>
            <a:ext cx="6391089" cy="707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60" name="Google Shape;260;p26"/>
          <p:cNvSpPr txBox="1"/>
          <p:nvPr/>
        </p:nvSpPr>
        <p:spPr>
          <a:xfrm>
            <a:off x="513950" y="5328841"/>
            <a:ext cx="797442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 b="1" i="0" u="none" strike="noStrike" cap="none" dirty="0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5</a:t>
            </a:r>
            <a:endParaRPr sz="5000" b="0" i="0" u="none" strike="noStrike" cap="none" dirty="0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61" name="Google Shape;261;p26"/>
          <p:cNvSpPr/>
          <p:nvPr/>
        </p:nvSpPr>
        <p:spPr>
          <a:xfrm>
            <a:off x="3817207" y="5468841"/>
            <a:ext cx="6391089" cy="707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8" name="Google Shape;268;p27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69" name="Google Shape;269;p27"/>
          <p:cNvSpPr txBox="1"/>
          <p:nvPr/>
        </p:nvSpPr>
        <p:spPr>
          <a:xfrm>
            <a:off x="719666" y="348786"/>
            <a:ext cx="10752600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lang="en-US" sz="45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Используемые технологии</a:t>
            </a:r>
            <a:endParaRPr sz="3200" i="0" u="none" strike="noStrike" cap="non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70" name="Google Shape;270;p27"/>
          <p:cNvSpPr/>
          <p:nvPr/>
        </p:nvSpPr>
        <p:spPr>
          <a:xfrm>
            <a:off x="7507550" y="2431674"/>
            <a:ext cx="2458200" cy="10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 dirty="0" err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Выделение</a:t>
            </a:r>
            <a:r>
              <a:rPr lang="en-US" sz="2000" b="0" i="0" u="none" strike="noStrike" cap="none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2000" b="0" i="0" u="none" strike="noStrike" cap="none" dirty="0" err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фигурой</a:t>
            </a:r>
            <a:r>
              <a:rPr lang="en-US" sz="2000" b="0" i="0" u="none" strike="noStrike" cap="none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/</a:t>
            </a:r>
            <a:r>
              <a:rPr lang="en-US" sz="2000" b="0" i="0" u="none" strike="noStrike" cap="none" dirty="0" err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маркером</a:t>
            </a:r>
            <a:r>
              <a:rPr lang="en-US" sz="2000" b="0" i="0" u="none" strike="noStrike" cap="none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2000" b="0" i="0" u="none" strike="noStrike" cap="none" dirty="0" err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инфы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1" name="Google Shape;271;p27"/>
          <p:cNvSpPr/>
          <p:nvPr/>
        </p:nvSpPr>
        <p:spPr>
          <a:xfrm>
            <a:off x="3554265" y="4678557"/>
            <a:ext cx="2370600" cy="132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Одна мысль на слайде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без картинок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2" name="Google Shape;272;p27"/>
          <p:cNvSpPr/>
          <p:nvPr/>
        </p:nvSpPr>
        <p:spPr>
          <a:xfrm>
            <a:off x="6236002" y="4678557"/>
            <a:ext cx="2370600" cy="132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Использование цифр для опроса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0-9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3" name="Google Shape;273;p27"/>
          <p:cNvSpPr/>
          <p:nvPr/>
        </p:nvSpPr>
        <p:spPr>
          <a:xfrm>
            <a:off x="2508270" y="1516010"/>
            <a:ext cx="7457480" cy="841800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0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Java 11</a:t>
            </a:r>
            <a:endParaRPr sz="1600" b="0" i="0" u="none" strike="noStrike" cap="none" dirty="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74" name="Google Shape;274;p27"/>
          <p:cNvSpPr txBox="1"/>
          <p:nvPr/>
        </p:nvSpPr>
        <p:spPr>
          <a:xfrm>
            <a:off x="2647311" y="1436629"/>
            <a:ext cx="797400" cy="10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 b="1" i="0" u="none" strike="noStrike" cap="none" dirty="0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1</a:t>
            </a:r>
            <a:endParaRPr sz="5000" b="0" i="0" u="none" strike="noStrike" cap="none" dirty="0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75" name="Google Shape;275;p27"/>
          <p:cNvSpPr/>
          <p:nvPr/>
        </p:nvSpPr>
        <p:spPr>
          <a:xfrm>
            <a:off x="3817207" y="1584648"/>
            <a:ext cx="6391200" cy="7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76" name="Google Shape;276;p27"/>
          <p:cNvSpPr/>
          <p:nvPr/>
        </p:nvSpPr>
        <p:spPr>
          <a:xfrm>
            <a:off x="2508270" y="2489361"/>
            <a:ext cx="7457480" cy="841800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0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0" i="0" u="none" strike="noStrike" cap="none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Spring Boot (Web, Hibernate, Spring Security, JWT, </a:t>
            </a:r>
            <a:r>
              <a:rPr lang="en-US" sz="1600" b="0" i="0" u="none" strike="noStrike" cap="none" dirty="0" err="1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FlyWay</a:t>
            </a:r>
            <a:r>
              <a:rPr lang="en-US" sz="1600" b="0" i="0" u="none" strike="noStrike" cap="none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)</a:t>
            </a:r>
            <a:endParaRPr sz="1600" b="0" i="0" u="none" strike="noStrike" cap="none" dirty="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77" name="Google Shape;277;p27"/>
          <p:cNvSpPr/>
          <p:nvPr/>
        </p:nvSpPr>
        <p:spPr>
          <a:xfrm>
            <a:off x="2508270" y="3462712"/>
            <a:ext cx="7457480" cy="841800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0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0" i="0" u="none" strike="noStrike" cap="none" dirty="0" err="1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Vue</a:t>
            </a:r>
            <a:r>
              <a:rPr lang="en-US" sz="1600" b="0" i="0" u="none" strike="noStrike" cap="none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 JS 2.0 (</a:t>
            </a:r>
            <a:r>
              <a:rPr lang="en-US" sz="1600" dirty="0" err="1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Vuetify</a:t>
            </a:r>
            <a:r>
              <a:rPr lang="en-US" sz="1600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, </a:t>
            </a:r>
            <a:r>
              <a:rPr lang="en-US" sz="1600" dirty="0" err="1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Vuex</a:t>
            </a:r>
            <a:r>
              <a:rPr lang="en-US" sz="1600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, </a:t>
            </a:r>
            <a:r>
              <a:rPr lang="en-US" sz="1600" dirty="0" err="1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Vue</a:t>
            </a:r>
            <a:r>
              <a:rPr lang="en-US" sz="1600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 Router</a:t>
            </a:r>
            <a:r>
              <a:rPr lang="en-US" sz="1600" b="0" i="0" u="none" strike="noStrike" cap="none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)</a:t>
            </a:r>
            <a:endParaRPr sz="1600" b="0" i="0" u="none" strike="noStrike" cap="none" dirty="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78" name="Google Shape;278;p27"/>
          <p:cNvSpPr/>
          <p:nvPr/>
        </p:nvSpPr>
        <p:spPr>
          <a:xfrm>
            <a:off x="2508270" y="4436063"/>
            <a:ext cx="7457480" cy="841800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0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0" i="0" u="none" strike="noStrike" cap="none" dirty="0" err="1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Postgre</a:t>
            </a:r>
            <a:r>
              <a:rPr lang="en-US" sz="1600" b="0" i="0" u="none" strike="noStrike" cap="none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 SQL 14</a:t>
            </a:r>
            <a:endParaRPr sz="1600" b="0" i="0" u="none" strike="noStrike" cap="none" dirty="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79" name="Google Shape;279;p27"/>
          <p:cNvSpPr/>
          <p:nvPr/>
        </p:nvSpPr>
        <p:spPr>
          <a:xfrm>
            <a:off x="2508270" y="5409413"/>
            <a:ext cx="7457480" cy="841800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0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lvl="0" algn="ctr"/>
            <a:r>
              <a:rPr lang="en-US" sz="160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Docker</a:t>
            </a:r>
            <a:endParaRPr lang="en-US" sz="1600" dirty="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80" name="Google Shape;280;p27"/>
          <p:cNvSpPr txBox="1"/>
          <p:nvPr/>
        </p:nvSpPr>
        <p:spPr>
          <a:xfrm>
            <a:off x="2682652" y="2431674"/>
            <a:ext cx="797400" cy="10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 b="1" i="0" u="none" strike="noStrike" cap="none" dirty="0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2</a:t>
            </a:r>
            <a:endParaRPr sz="5000" b="0" i="0" u="none" strike="noStrike" cap="none" dirty="0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81" name="Google Shape;281;p27"/>
          <p:cNvSpPr/>
          <p:nvPr/>
        </p:nvSpPr>
        <p:spPr>
          <a:xfrm>
            <a:off x="3817207" y="2729629"/>
            <a:ext cx="6391200" cy="7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82" name="Google Shape;282;p27"/>
          <p:cNvSpPr txBox="1"/>
          <p:nvPr/>
        </p:nvSpPr>
        <p:spPr>
          <a:xfrm>
            <a:off x="2717993" y="3392777"/>
            <a:ext cx="797400" cy="10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 b="1" i="0" u="none" strike="noStrike" cap="none" dirty="0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3</a:t>
            </a:r>
            <a:endParaRPr sz="5000" b="0" i="0" u="none" strike="noStrike" cap="none" dirty="0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83" name="Google Shape;283;p27"/>
          <p:cNvSpPr/>
          <p:nvPr/>
        </p:nvSpPr>
        <p:spPr>
          <a:xfrm>
            <a:off x="3817207" y="3685708"/>
            <a:ext cx="6391200" cy="7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84" name="Google Shape;284;p27"/>
          <p:cNvSpPr txBox="1"/>
          <p:nvPr/>
        </p:nvSpPr>
        <p:spPr>
          <a:xfrm>
            <a:off x="2717993" y="4349063"/>
            <a:ext cx="797400" cy="10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 b="1" i="0" u="none" strike="noStrike" cap="none" dirty="0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4</a:t>
            </a:r>
            <a:endParaRPr sz="5000" b="0" i="0" u="none" strike="noStrike" cap="none" dirty="0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85" name="Google Shape;285;p27"/>
          <p:cNvSpPr/>
          <p:nvPr/>
        </p:nvSpPr>
        <p:spPr>
          <a:xfrm>
            <a:off x="3817207" y="4508809"/>
            <a:ext cx="6391200" cy="7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86" name="Google Shape;286;p27"/>
          <p:cNvSpPr txBox="1"/>
          <p:nvPr/>
        </p:nvSpPr>
        <p:spPr>
          <a:xfrm>
            <a:off x="2730469" y="5340690"/>
            <a:ext cx="797400" cy="10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 b="1" i="0" u="none" strike="noStrike" cap="none" dirty="0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5</a:t>
            </a:r>
            <a:endParaRPr sz="5000" b="0" i="0" u="none" strike="noStrike" cap="none" dirty="0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87" name="Google Shape;287;p27"/>
          <p:cNvSpPr/>
          <p:nvPr/>
        </p:nvSpPr>
        <p:spPr>
          <a:xfrm>
            <a:off x="3817207" y="5468841"/>
            <a:ext cx="6391200" cy="7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pic>
        <p:nvPicPr>
          <p:cNvPr id="288" name="Google Shape;288;p27" descr="Изображение выглядит как векторная графика&#10;&#10;Автоматически созданное описание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 rot="2422216">
            <a:off x="10199929" y="4634199"/>
            <a:ext cx="1893600" cy="1893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4" name="Google Shape;294;p28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95" name="Google Shape;295;p28"/>
          <p:cNvSpPr txBox="1"/>
          <p:nvPr/>
        </p:nvSpPr>
        <p:spPr>
          <a:xfrm>
            <a:off x="719666" y="348786"/>
            <a:ext cx="10752600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lang="en-US" sz="45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Что получилось</a:t>
            </a:r>
            <a:endParaRPr sz="3200" i="0" u="none" strike="noStrike" cap="non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96" name="Google Shape;296;p28"/>
          <p:cNvSpPr txBox="1"/>
          <p:nvPr/>
        </p:nvSpPr>
        <p:spPr>
          <a:xfrm>
            <a:off x="719675" y="1517650"/>
            <a:ext cx="10326300" cy="513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000" dirty="0">
              <a:solidFill>
                <a:srgbClr val="1D1C1D"/>
              </a:solidFill>
              <a:highlight>
                <a:srgbClr val="F8F8F8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1310" y="1309100"/>
            <a:ext cx="4467225" cy="5229225"/>
          </a:xfrm>
          <a:prstGeom prst="rect">
            <a:avLst/>
          </a:prstGeom>
        </p:spPr>
      </p:pic>
      <p:pic>
        <p:nvPicPr>
          <p:cNvPr id="4" name="Рисунок 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13938" y="2096230"/>
            <a:ext cx="4648200" cy="3514725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4" name="Google Shape;294;p28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95" name="Google Shape;295;p28"/>
          <p:cNvSpPr txBox="1"/>
          <p:nvPr/>
        </p:nvSpPr>
        <p:spPr>
          <a:xfrm>
            <a:off x="719666" y="348786"/>
            <a:ext cx="10752600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lang="en-US" sz="45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Что получилось</a:t>
            </a:r>
            <a:endParaRPr sz="3200" i="0" u="none" strike="noStrike" cap="non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96" name="Google Shape;296;p28"/>
          <p:cNvSpPr txBox="1"/>
          <p:nvPr/>
        </p:nvSpPr>
        <p:spPr>
          <a:xfrm>
            <a:off x="719675" y="1517650"/>
            <a:ext cx="10326300" cy="513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000" dirty="0">
              <a:solidFill>
                <a:srgbClr val="1D1C1D"/>
              </a:solidFill>
              <a:highlight>
                <a:srgbClr val="F8F8F8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57333" y="1309100"/>
            <a:ext cx="7773385" cy="50477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1970824"/>
      </p:ext>
    </p:extLst>
  </p:cSld>
  <p:clrMapOvr>
    <a:masterClrMapping/>
  </p:clrMapOvr>
</p:sld>
</file>

<file path=ppt/theme/theme1.xml><?xml version="1.0" encoding="utf-8"?>
<a:theme xmlns:a="http://schemas.openxmlformats.org/drawingml/2006/main" name="Специальное оформление">
  <a:themeElements>
    <a:clrScheme name="Стандартная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93</TotalTime>
  <Words>349</Words>
  <Application>Microsoft Office PowerPoint</Application>
  <PresentationFormat>Широкоэкранный</PresentationFormat>
  <Paragraphs>95</Paragraphs>
  <Slides>15</Slides>
  <Notes>15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6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15</vt:i4>
      </vt:variant>
    </vt:vector>
  </HeadingPairs>
  <TitlesOfParts>
    <vt:vector size="22" baseType="lpstr">
      <vt:lpstr>Roboto</vt:lpstr>
      <vt:lpstr>Times New Roman</vt:lpstr>
      <vt:lpstr>Arial</vt:lpstr>
      <vt:lpstr>Calibri</vt:lpstr>
      <vt:lpstr>Noto Sans Symbols</vt:lpstr>
      <vt:lpstr>Avenir</vt:lpstr>
      <vt:lpstr>Специальное оформление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cp:lastModifiedBy>Bagryanov Anton Vladimirovich</cp:lastModifiedBy>
  <cp:revision>10</cp:revision>
  <dcterms:modified xsi:type="dcterms:W3CDTF">2022-02-03T13:58:01Z</dcterms:modified>
</cp:coreProperties>
</file>